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729" r:id="rId2"/>
  </p:sldMasterIdLst>
  <p:notesMasterIdLst>
    <p:notesMasterId r:id="rId34"/>
  </p:notesMasterIdLst>
  <p:sldIdLst>
    <p:sldId id="256" r:id="rId3"/>
    <p:sldId id="257" r:id="rId4"/>
    <p:sldId id="258" r:id="rId5"/>
    <p:sldId id="279" r:id="rId6"/>
    <p:sldId id="260" r:id="rId7"/>
    <p:sldId id="261" r:id="rId8"/>
    <p:sldId id="262" r:id="rId9"/>
    <p:sldId id="275" r:id="rId10"/>
    <p:sldId id="276" r:id="rId11"/>
    <p:sldId id="277" r:id="rId12"/>
    <p:sldId id="278" r:id="rId13"/>
    <p:sldId id="284" r:id="rId14"/>
    <p:sldId id="285" r:id="rId15"/>
    <p:sldId id="286" r:id="rId16"/>
    <p:sldId id="287" r:id="rId17"/>
    <p:sldId id="288" r:id="rId18"/>
    <p:sldId id="280" r:id="rId19"/>
    <p:sldId id="289" r:id="rId20"/>
    <p:sldId id="290" r:id="rId21"/>
    <p:sldId id="291" r:id="rId22"/>
    <p:sldId id="281" r:id="rId23"/>
    <p:sldId id="292" r:id="rId24"/>
    <p:sldId id="293" r:id="rId25"/>
    <p:sldId id="295" r:id="rId26"/>
    <p:sldId id="296" r:id="rId27"/>
    <p:sldId id="294" r:id="rId28"/>
    <p:sldId id="299" r:id="rId29"/>
    <p:sldId id="298" r:id="rId30"/>
    <p:sldId id="282" r:id="rId31"/>
    <p:sldId id="300" r:id="rId32"/>
    <p:sldId id="283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A1CB"/>
    <a:srgbClr val="619ECA"/>
    <a:srgbClr val="FF9C46"/>
    <a:srgbClr val="EEEEEE"/>
    <a:srgbClr val="003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74" autoAdjust="0"/>
  </p:normalViewPr>
  <p:slideViewPr>
    <p:cSldViewPr snapToObjects="1">
      <p:cViewPr>
        <p:scale>
          <a:sx n="33" d="100"/>
          <a:sy n="33" d="100"/>
        </p:scale>
        <p:origin x="984" y="690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28731-3847-46FE-A5D7-1DBB77F0D798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B578-C258-4121-851C-76FF493C6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34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6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EB578-C258-4121-851C-76FF493C62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7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lvl="1" indent="-28575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4/3/2024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4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6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17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16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1315720"/>
            <a:ext cx="9009380" cy="6082665"/>
            <a:chOff x="905510" y="1315720"/>
            <a:chExt cx="9009380" cy="6082665"/>
          </a:xfrm>
        </p:grpSpPr>
        <p:sp>
          <p:nvSpPr>
            <p:cNvPr id="4" name="Freeform 4"/>
            <p:cNvSpPr/>
            <p:nvPr/>
          </p:nvSpPr>
          <p:spPr>
            <a:xfrm>
              <a:off x="905510" y="1315720"/>
              <a:ext cx="9009380" cy="6082665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-2155825" y="8872220"/>
            <a:ext cx="6662420" cy="1610995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791690" y="-196215"/>
            <a:ext cx="5652770" cy="1367155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60965" y="1315720"/>
            <a:ext cx="7087235" cy="7701915"/>
            <a:chOff x="10260965" y="1315720"/>
            <a:chExt cx="7087235" cy="7701915"/>
          </a:xfrm>
        </p:grpSpPr>
        <p:sp>
          <p:nvSpPr>
            <p:cNvPr id="8" name="Freeform 8"/>
            <p:cNvSpPr/>
            <p:nvPr/>
          </p:nvSpPr>
          <p:spPr>
            <a:xfrm>
              <a:off x="10260965" y="1315720"/>
              <a:ext cx="7087235" cy="7701915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0692130" y="4401820"/>
            <a:ext cx="6225540" cy="3893820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100425" y="300164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03414">
            <a:off x="11174095" y="3499485"/>
            <a:ext cx="321945" cy="461645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90475" y="1991360"/>
            <a:ext cx="2228850" cy="1815465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87095" y="8090535"/>
            <a:ext cx="3543935" cy="927100"/>
            <a:chOff x="887095" y="8090535"/>
            <a:chExt cx="3543935" cy="927100"/>
          </a:xfrm>
        </p:grpSpPr>
        <p:grpSp>
          <p:nvGrpSpPr>
            <p:cNvPr id="14" name="Group 14"/>
            <p:cNvGrpSpPr/>
            <p:nvPr/>
          </p:nvGrpSpPr>
          <p:grpSpPr>
            <a:xfrm>
              <a:off x="887095" y="8090535"/>
              <a:ext cx="3543935" cy="927100"/>
              <a:chOff x="887095" y="8090535"/>
              <a:chExt cx="3543935" cy="9271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887095" y="8090535"/>
                <a:ext cx="3543935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151380" y="8411210"/>
              <a:ext cx="2127250" cy="269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부산 IT 교육센터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79880" y="8222615"/>
              <a:ext cx="516890" cy="662305"/>
            </a:xfrm>
            <a:custGeom>
              <a:avLst/>
              <a:gdLst/>
              <a:ahLst/>
              <a:cxnLst/>
              <a:rect l="l" t="t" r="r" b="b"/>
              <a:pathLst>
                <a:path w="688826" h="883111">
                  <a:moveTo>
                    <a:pt x="0" y="0"/>
                  </a:moveTo>
                  <a:lnTo>
                    <a:pt x="688827" y="0"/>
                  </a:lnTo>
                  <a:lnTo>
                    <a:pt x="688827" y="883111"/>
                  </a:lnTo>
                  <a:lnTo>
                    <a:pt x="0" y="883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437005" y="1886585"/>
            <a:ext cx="7947025" cy="39617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80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모두의 고등어</a:t>
            </a:r>
            <a:endParaRPr lang="ko-KR" altLang="en-US" sz="8000">
              <a:solidFill>
                <a:schemeClr val="tx2"/>
              </a:solidFill>
              <a:latin typeface="HY견고딕" charset="0"/>
              <a:ea typeface="HY견고딕" charset="0"/>
            </a:endParaRPr>
          </a:p>
          <a:p>
            <a:pPr marL="0" indent="0" algn="ctr">
              <a:lnSpc>
                <a:spcPts val="15599"/>
              </a:lnSpc>
              <a:buFontTx/>
              <a:buNone/>
            </a:pPr>
            <a:r>
              <a:rPr lang="ko-KR" altLang="en-US" sz="7200" spc="160">
                <a:solidFill>
                  <a:schemeClr val="tx2"/>
                </a:solidFill>
                <a:latin typeface="HY견고딕" charset="0"/>
                <a:ea typeface="HY견고딕" charset="0"/>
              </a:rPr>
              <a:t>(고등어 가격예측)</a:t>
            </a:r>
            <a:endParaRPr lang="ko-KR" altLang="en-US" sz="72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7005" y="6139815"/>
            <a:ext cx="7946390" cy="38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라이온플러스 연계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빅데이터 프로젝트 </a:t>
            </a: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</a:t>
            </a:r>
            <a:endParaRPr lang="en-US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Group 13"/>
          <p:cNvGrpSpPr/>
          <p:nvPr/>
        </p:nvGrpSpPr>
        <p:grpSpPr>
          <a:xfrm>
            <a:off x="4777740" y="8094980"/>
            <a:ext cx="5137150" cy="927100"/>
            <a:chOff x="4777740" y="8094980"/>
            <a:chExt cx="5137150" cy="927100"/>
          </a:xfrm>
        </p:grpSpPr>
        <p:grpSp>
          <p:nvGrpSpPr>
            <p:cNvPr id="21" name="Group 14"/>
            <p:cNvGrpSpPr/>
            <p:nvPr/>
          </p:nvGrpSpPr>
          <p:grpSpPr>
            <a:xfrm>
              <a:off x="4777740" y="8094980"/>
              <a:ext cx="5137150" cy="927100"/>
              <a:chOff x="4777740" y="8094980"/>
              <a:chExt cx="5137150" cy="927100"/>
            </a:xfrm>
          </p:grpSpPr>
          <p:sp>
            <p:nvSpPr>
              <p:cNvPr id="24" name="Freeform 15"/>
              <p:cNvSpPr/>
              <p:nvPr/>
            </p:nvSpPr>
            <p:spPr>
              <a:xfrm>
                <a:off x="4777740" y="8094980"/>
                <a:ext cx="5137150" cy="927100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16"/>
            <p:cNvSpPr txBox="1"/>
            <p:nvPr/>
          </p:nvSpPr>
          <p:spPr>
            <a:xfrm>
              <a:off x="4953000" y="8318500"/>
              <a:ext cx="4740910" cy="5041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dist">
                <a:lnSpc>
                  <a:spcPts val="2134"/>
                </a:lnSpc>
                <a:spcBef>
                  <a:spcPct val="0"/>
                </a:spcBef>
              </a:pP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이재현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구성환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524" dirty="0" err="1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임민혜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임수진</a:t>
              </a:r>
              <a:endParaRPr lang="en-US" altLang="ko-KR" sz="1524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1524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(</a:t>
              </a:r>
              <a:r>
                <a:rPr lang="ko-KR" altLang="en-US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조장</a:t>
              </a:r>
              <a:r>
                <a:rPr lang="en-US" altLang="ko-KR" sz="1524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en-US" sz="1524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4" y="2921217"/>
            <a:ext cx="16436355" cy="3216348"/>
            <a:chOff x="0" y="0"/>
            <a:chExt cx="5996027" cy="2465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2465035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3"/>
          <p:cNvGrpSpPr/>
          <p:nvPr/>
        </p:nvGrpSpPr>
        <p:grpSpPr>
          <a:xfrm>
            <a:off x="905494" y="6464763"/>
            <a:ext cx="16436355" cy="3555537"/>
            <a:chOff x="0" y="0"/>
            <a:chExt cx="5996027" cy="2465035"/>
          </a:xfrm>
        </p:grpSpPr>
        <p:sp>
          <p:nvSpPr>
            <p:cNvPr id="30" name="Freeform 4"/>
            <p:cNvSpPr/>
            <p:nvPr/>
          </p:nvSpPr>
          <p:spPr>
            <a:xfrm>
              <a:off x="0" y="0"/>
              <a:ext cx="5996027" cy="2465035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113" y="915139"/>
            <a:ext cx="128323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3-2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전처리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555" t="-3298" r="37194" b="26210"/>
          <a:stretch/>
        </p:blipFill>
        <p:spPr>
          <a:xfrm>
            <a:off x="6724651" y="4016237"/>
            <a:ext cx="4685944" cy="68334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2732498" y="3497384"/>
            <a:ext cx="3866400" cy="1819493"/>
            <a:chOff x="5507956" y="3221446"/>
            <a:chExt cx="3866400" cy="1819493"/>
          </a:xfrm>
        </p:grpSpPr>
        <p:grpSp>
          <p:nvGrpSpPr>
            <p:cNvPr id="19" name="그룹 18"/>
            <p:cNvGrpSpPr/>
            <p:nvPr/>
          </p:nvGrpSpPr>
          <p:grpSpPr>
            <a:xfrm>
              <a:off x="5507956" y="3221446"/>
              <a:ext cx="3866400" cy="1819493"/>
              <a:chOff x="5364887" y="3139010"/>
              <a:chExt cx="3866400" cy="1819493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/>
              <a:srcRect t="70932" b="9490"/>
              <a:stretch/>
            </p:blipFill>
            <p:spPr>
              <a:xfrm>
                <a:off x="5364887" y="3859578"/>
                <a:ext cx="3866400" cy="1098925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4"/>
              <a:srcRect b="90501"/>
              <a:stretch/>
            </p:blipFill>
            <p:spPr>
              <a:xfrm>
                <a:off x="5364887" y="3380081"/>
                <a:ext cx="3866400" cy="533183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4887" y="3139010"/>
                <a:ext cx="3866400" cy="241071"/>
              </a:xfrm>
              <a:prstGeom prst="rect">
                <a:avLst/>
              </a:prstGeom>
            </p:spPr>
          </p:pic>
        </p:grpSp>
        <p:sp>
          <p:nvSpPr>
            <p:cNvPr id="22" name="직사각형 21"/>
            <p:cNvSpPr/>
            <p:nvPr/>
          </p:nvSpPr>
          <p:spPr>
            <a:xfrm>
              <a:off x="8596174" y="3472274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591003" y="4739167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591003" y="3947734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7613545"/>
            <a:ext cx="5589876" cy="1111355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194890" y="2899065"/>
            <a:ext cx="4464473" cy="469296"/>
            <a:chOff x="1194890" y="3053509"/>
            <a:chExt cx="4464473" cy="469296"/>
          </a:xfrm>
        </p:grpSpPr>
        <p:sp>
          <p:nvSpPr>
            <p:cNvPr id="33" name="TextBox 12"/>
            <p:cNvSpPr txBox="1"/>
            <p:nvPr/>
          </p:nvSpPr>
          <p:spPr>
            <a:xfrm>
              <a:off x="1578572" y="3053509"/>
              <a:ext cx="4080791" cy="46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결측치</a:t>
              </a:r>
              <a:r>
                <a:rPr lang="ko-KR" altLang="en-US" sz="2999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4" name="Group 13"/>
            <p:cNvGrpSpPr/>
            <p:nvPr/>
          </p:nvGrpSpPr>
          <p:grpSpPr>
            <a:xfrm flipV="1">
              <a:off x="1194890" y="3184737"/>
              <a:ext cx="259134" cy="259134"/>
              <a:chOff x="0" y="0"/>
              <a:chExt cx="6350000" cy="6350000"/>
            </a:xfrm>
          </p:grpSpPr>
          <p:sp>
            <p:nvSpPr>
              <p:cNvPr id="35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grpSp>
        <p:nvGrpSpPr>
          <p:cNvPr id="37" name="그룹 36"/>
          <p:cNvGrpSpPr/>
          <p:nvPr/>
        </p:nvGrpSpPr>
        <p:grpSpPr>
          <a:xfrm>
            <a:off x="1183976" y="6445825"/>
            <a:ext cx="4464473" cy="469296"/>
            <a:chOff x="1194890" y="3053509"/>
            <a:chExt cx="4464473" cy="469296"/>
          </a:xfrm>
        </p:grpSpPr>
        <p:sp>
          <p:nvSpPr>
            <p:cNvPr id="38" name="TextBox 12"/>
            <p:cNvSpPr txBox="1"/>
            <p:nvPr/>
          </p:nvSpPr>
          <p:spPr>
            <a:xfrm>
              <a:off x="1578572" y="3053509"/>
              <a:ext cx="4080791" cy="46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err="1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데이터형</a:t>
              </a: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변경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39" name="Group 13"/>
            <p:cNvGrpSpPr/>
            <p:nvPr/>
          </p:nvGrpSpPr>
          <p:grpSpPr>
            <a:xfrm flipV="1">
              <a:off x="1194890" y="3184737"/>
              <a:ext cx="259134" cy="259134"/>
              <a:chOff x="0" y="0"/>
              <a:chExt cx="6350000" cy="6350000"/>
            </a:xfrm>
          </p:grpSpPr>
          <p:sp>
            <p:nvSpPr>
              <p:cNvPr id="40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</p:sp>
        </p:grpSp>
      </p:grpSp>
      <p:sp>
        <p:nvSpPr>
          <p:cNvPr id="41" name="TextBox 20"/>
          <p:cNvSpPr txBox="1"/>
          <p:nvPr/>
        </p:nvSpPr>
        <p:spPr>
          <a:xfrm>
            <a:off x="1460462" y="5458934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6979404" y="5442859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보간법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활용 </a:t>
            </a:r>
            <a:r>
              <a:rPr lang="ko-KR" altLang="en-US" sz="27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대체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갈매기형 수장 45"/>
          <p:cNvSpPr/>
          <p:nvPr/>
        </p:nvSpPr>
        <p:spPr>
          <a:xfrm>
            <a:off x="5867400" y="3629200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11430000" y="3629199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12649200" y="5442859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대체 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TextBox 20"/>
          <p:cNvSpPr txBox="1"/>
          <p:nvPr/>
        </p:nvSpPr>
        <p:spPr>
          <a:xfrm>
            <a:off x="1486310" y="9507955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원시 데이터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TextBox 20"/>
          <p:cNvSpPr txBox="1"/>
          <p:nvPr/>
        </p:nvSpPr>
        <p:spPr>
          <a:xfrm>
            <a:off x="7115827" y="9439286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Split </a:t>
            </a: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갈매기형 수장 51"/>
          <p:cNvSpPr/>
          <p:nvPr/>
        </p:nvSpPr>
        <p:spPr>
          <a:xfrm>
            <a:off x="5886625" y="7416462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갈매기형 수장 52"/>
          <p:cNvSpPr/>
          <p:nvPr/>
        </p:nvSpPr>
        <p:spPr>
          <a:xfrm>
            <a:off x="12496045" y="7416460"/>
            <a:ext cx="731004" cy="1555865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567658" y="3508665"/>
            <a:ext cx="3867690" cy="1822894"/>
            <a:chOff x="1567658" y="3467100"/>
            <a:chExt cx="3867690" cy="1822894"/>
          </a:xfrm>
        </p:grpSpPr>
        <p:grpSp>
          <p:nvGrpSpPr>
            <p:cNvPr id="12" name="그룹 11"/>
            <p:cNvGrpSpPr/>
            <p:nvPr/>
          </p:nvGrpSpPr>
          <p:grpSpPr>
            <a:xfrm>
              <a:off x="1567658" y="3467100"/>
              <a:ext cx="3867690" cy="1822894"/>
              <a:chOff x="9601200" y="3785755"/>
              <a:chExt cx="3867690" cy="1822894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9601200" y="4022728"/>
                <a:ext cx="3867690" cy="1585921"/>
                <a:chOff x="1484820" y="6271370"/>
                <a:chExt cx="3867690" cy="158592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88605"/>
                <a:stretch/>
              </p:blipFill>
              <p:spPr>
                <a:xfrm>
                  <a:off x="1484820" y="6271370"/>
                  <a:ext cx="3867690" cy="562320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78977"/>
                <a:stretch/>
              </p:blipFill>
              <p:spPr>
                <a:xfrm>
                  <a:off x="1484820" y="6819900"/>
                  <a:ext cx="3867690" cy="1037391"/>
                </a:xfrm>
                <a:prstGeom prst="rect">
                  <a:avLst/>
                </a:prstGeom>
              </p:spPr>
            </p:pic>
          </p:grp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1200" y="3785755"/>
                <a:ext cx="3866400" cy="241071"/>
              </a:xfrm>
              <a:prstGeom prst="rect">
                <a:avLst/>
              </a:prstGeom>
            </p:spPr>
          </p:pic>
        </p:grpSp>
        <p:sp>
          <p:nvSpPr>
            <p:cNvPr id="54" name="직사각형 53"/>
            <p:cNvSpPr/>
            <p:nvPr/>
          </p:nvSpPr>
          <p:spPr>
            <a:xfrm>
              <a:off x="4636471" y="3723410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641275" y="4238527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34345" y="4999938"/>
              <a:ext cx="778182" cy="289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78572" y="7031744"/>
            <a:ext cx="3896269" cy="2340854"/>
            <a:chOff x="1578572" y="7024819"/>
            <a:chExt cx="3896269" cy="23408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8"/>
            <a:srcRect b="25125"/>
            <a:stretch/>
          </p:blipFill>
          <p:spPr>
            <a:xfrm>
              <a:off x="1578572" y="7024819"/>
              <a:ext cx="3896269" cy="2325303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1880954" y="7029292"/>
              <a:ext cx="1139336" cy="2336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3431255" y="7036217"/>
            <a:ext cx="3467584" cy="2336381"/>
            <a:chOff x="13431255" y="7029292"/>
            <a:chExt cx="3467584" cy="233638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/>
            <a:srcRect b="25557"/>
            <a:stretch/>
          </p:blipFill>
          <p:spPr>
            <a:xfrm>
              <a:off x="13431255" y="7034250"/>
              <a:ext cx="3467584" cy="2326074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13681365" y="7029292"/>
              <a:ext cx="770307" cy="2336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3" name="TextBox 20"/>
          <p:cNvSpPr txBox="1"/>
          <p:nvPr/>
        </p:nvSpPr>
        <p:spPr>
          <a:xfrm>
            <a:off x="13106400" y="9490968"/>
            <a:ext cx="4080791" cy="43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altLang="ko-KR" sz="27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80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1700" y="2910840"/>
            <a:ext cx="16436340" cy="6757035"/>
            <a:chOff x="901700" y="2910840"/>
            <a:chExt cx="16436340" cy="6757035"/>
          </a:xfrm>
        </p:grpSpPr>
        <p:sp>
          <p:nvSpPr>
            <p:cNvPr id="4" name="Freeform 4"/>
            <p:cNvSpPr>
              <a:spLocks/>
            </p:cNvSpPr>
            <p:nvPr/>
          </p:nvSpPr>
          <p:spPr>
            <a:xfrm>
              <a:off x="901700" y="2910840"/>
              <a:ext cx="16436975" cy="6757670"/>
            </a:xfrm>
            <a:custGeom>
              <a:avLst/>
              <a:gdLst>
                <a:gd name="TX0" fmla="*/ 0 w 5996028"/>
                <a:gd name="TY0" fmla="*/ 0 h 2465036"/>
                <a:gd name="TX1" fmla="*/ 5996027 w 5996028"/>
                <a:gd name="TY1" fmla="*/ 0 h 2465036"/>
                <a:gd name="TX2" fmla="*/ 5996027 w 5996028"/>
                <a:gd name="TY2" fmla="*/ 2465035 h 2465036"/>
                <a:gd name="TX3" fmla="*/ 0 w 5996028"/>
                <a:gd name="TY3" fmla="*/ 2465035 h 246503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2465036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3-3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12"/>
          <p:cNvSpPr txBox="1">
            <a:spLocks/>
          </p:cNvSpPr>
          <p:nvPr/>
        </p:nvSpPr>
        <p:spPr>
          <a:xfrm>
            <a:off x="990600" y="2987040"/>
            <a:ext cx="4081145" cy="4699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4199"/>
              </a:lnSpc>
              <a:buFontTx/>
              <a:buNone/>
            </a:pPr>
            <a:r>
              <a: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rPr>
              <a:t>변수 선택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160145" y="3727450"/>
            <a:ext cx="5164455" cy="3078480"/>
            <a:chOff x="1160145" y="3727450"/>
            <a:chExt cx="5164455" cy="307848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145" y="3727450"/>
              <a:ext cx="5164455" cy="307848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268595" y="4448175"/>
              <a:ext cx="504190" cy="453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37865" y="5039995"/>
              <a:ext cx="2625725" cy="453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70" y="3577590"/>
            <a:ext cx="5308600" cy="4909820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695960" y="7623810"/>
            <a:ext cx="5922645" cy="129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수온</a:t>
            </a:r>
            <a:endParaRPr lang="en-US" altLang="ko-KR" sz="3200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국립수산과학원 발췌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수산생명자원정보센터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90600" y="3552825"/>
            <a:ext cx="5334000" cy="59074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37325" y="3622675"/>
            <a:ext cx="5211445" cy="650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6834505" y="8487410"/>
            <a:ext cx="453517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수입 </a:t>
            </a:r>
            <a:r>
              <a:rPr lang="en-US" altLang="ko-KR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3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수출량</a:t>
            </a:r>
            <a:endParaRPr lang="en-US" altLang="ko-KR" sz="3200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천지일보 발췌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52870" y="3552825"/>
            <a:ext cx="5334000" cy="59074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935460" y="3545840"/>
            <a:ext cx="5334000" cy="590740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6415" y="3559810"/>
            <a:ext cx="5313045" cy="4857115"/>
          </a:xfrm>
          <a:prstGeom prst="rect">
            <a:avLst/>
          </a:prstGeom>
        </p:spPr>
      </p:pic>
      <p:sp>
        <p:nvSpPr>
          <p:cNvPr id="27" name="TextBox 13"/>
          <p:cNvSpPr txBox="1"/>
          <p:nvPr/>
        </p:nvSpPr>
        <p:spPr>
          <a:xfrm>
            <a:off x="12349480" y="8503920"/>
            <a:ext cx="453517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용존산소</a:t>
            </a:r>
            <a:endParaRPr lang="en-US" altLang="ko-KR" sz="3200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한겨레 발췌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31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627870" y="8402320"/>
            <a:ext cx="7713980" cy="1602740"/>
            <a:chOff x="9627870" y="8402320"/>
            <a:chExt cx="7713980" cy="1602740"/>
          </a:xfrm>
        </p:grpSpPr>
        <p:sp>
          <p:nvSpPr>
            <p:cNvPr id="4" name="Freeform 4"/>
            <p:cNvSpPr/>
            <p:nvPr/>
          </p:nvSpPr>
          <p:spPr>
            <a:xfrm>
              <a:off x="9627870" y="8402320"/>
              <a:ext cx="7713980" cy="1602740"/>
            </a:xfrm>
            <a:custGeom>
              <a:avLst/>
              <a:gdLst/>
              <a:ahLst/>
              <a:cxnLst/>
              <a:rect l="l" t="t" r="r" b="b"/>
              <a:pathLst>
                <a:path w="2935115" h="1050553">
                  <a:moveTo>
                    <a:pt x="0" y="0"/>
                  </a:moveTo>
                  <a:lnTo>
                    <a:pt x="2935115" y="0"/>
                  </a:lnTo>
                  <a:lnTo>
                    <a:pt x="2935115" y="1050553"/>
                  </a:lnTo>
                  <a:lnTo>
                    <a:pt x="0" y="10505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615170" y="2910205"/>
            <a:ext cx="7726680" cy="5132705"/>
            <a:chOff x="9615170" y="2910205"/>
            <a:chExt cx="7726680" cy="5132705"/>
          </a:xfrm>
        </p:grpSpPr>
        <p:sp>
          <p:nvSpPr>
            <p:cNvPr id="6" name="Freeform 6"/>
            <p:cNvSpPr/>
            <p:nvPr/>
          </p:nvSpPr>
          <p:spPr>
            <a:xfrm>
              <a:off x="9615170" y="2910205"/>
              <a:ext cx="7726680" cy="5132705"/>
            </a:xfrm>
            <a:custGeom>
              <a:avLst/>
              <a:gdLst/>
              <a:ahLst/>
              <a:cxnLst/>
              <a:rect l="l" t="t" r="r" b="b"/>
              <a:pathLst>
                <a:path w="2935115" h="1638192">
                  <a:moveTo>
                    <a:pt x="0" y="0"/>
                  </a:moveTo>
                  <a:lnTo>
                    <a:pt x="2935115" y="0"/>
                  </a:lnTo>
                  <a:lnTo>
                    <a:pt x="2935115" y="1638192"/>
                  </a:lnTo>
                  <a:lnTo>
                    <a:pt x="0" y="16381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5510" y="2922270"/>
            <a:ext cx="8380730" cy="7046595"/>
            <a:chOff x="905510" y="2922270"/>
            <a:chExt cx="8380730" cy="7046595"/>
          </a:xfrm>
        </p:grpSpPr>
        <p:sp>
          <p:nvSpPr>
            <p:cNvPr id="10" name="Freeform 10"/>
            <p:cNvSpPr/>
            <p:nvPr/>
          </p:nvSpPr>
          <p:spPr>
            <a:xfrm>
              <a:off x="905510" y="2922270"/>
              <a:ext cx="8380730" cy="7046595"/>
            </a:xfrm>
            <a:custGeom>
              <a:avLst/>
              <a:gdLst/>
              <a:ahLst/>
              <a:cxnLst/>
              <a:rect l="l" t="t" r="r" b="b"/>
              <a:pathLst>
                <a:path w="3171391" h="2810048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21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1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3-3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7"/>
          <p:cNvSpPr txBox="1">
            <a:spLocks/>
          </p:cNvSpPr>
          <p:nvPr/>
        </p:nvSpPr>
        <p:spPr>
          <a:xfrm>
            <a:off x="9836150" y="8263255"/>
            <a:ext cx="3150235" cy="7448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</a:p>
        </p:txBody>
      </p:sp>
      <p:sp>
        <p:nvSpPr>
          <p:cNvPr id="27" name="TextBox 13"/>
          <p:cNvSpPr txBox="1">
            <a:spLocks/>
          </p:cNvSpPr>
          <p:nvPr/>
        </p:nvSpPr>
        <p:spPr>
          <a:xfrm>
            <a:off x="9829800" y="9131935"/>
            <a:ext cx="7512685" cy="7080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수온은 양의 상관관계 용존산소는 생산량과 음의 상관관계가 존재하며</a:t>
            </a:r>
            <a:r>
              <a:rPr lang="en-US" altLang="ko-KR" sz="2300">
                <a:latin typeface="HY견고딕" charset="0"/>
                <a:ea typeface="HY견고딕" charset="0"/>
              </a:rPr>
              <a:t>,</a:t>
            </a:r>
            <a:r>
              <a:rPr lang="ko-KR" altLang="ko-KR" sz="2300">
                <a:latin typeface="HY견고딕" charset="0"/>
                <a:ea typeface="HY견고딕" charset="0"/>
              </a:rPr>
              <a:t> </a:t>
            </a:r>
            <a:r>
              <a:rPr lang="ko-KR" altLang="en-US" sz="2300">
                <a:latin typeface="HY견고딕" charset="0"/>
                <a:ea typeface="HY견고딕" charset="0"/>
              </a:rPr>
              <a:t>염분은 관련성이 약한수준</a:t>
            </a:r>
          </a:p>
        </p:txBody>
      </p:sp>
      <p:pic>
        <p:nvPicPr>
          <p:cNvPr id="28" name="그림 4" descr="C:/Users/leejaehyeon/AppData/Roaming/PolarisOffice/ETemp/2236_11163456/fImage1739966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65" y="2949575"/>
            <a:ext cx="7423150" cy="5012690"/>
          </a:xfrm>
          <a:prstGeom prst="rect">
            <a:avLst/>
          </a:prstGeom>
          <a:noFill/>
        </p:spPr>
      </p:pic>
      <p:sp>
        <p:nvSpPr>
          <p:cNvPr id="26" name="TextBox 13"/>
          <p:cNvSpPr txBox="1">
            <a:spLocks/>
          </p:cNvSpPr>
          <p:nvPr/>
        </p:nvSpPr>
        <p:spPr>
          <a:xfrm>
            <a:off x="10792460" y="3159125"/>
            <a:ext cx="5923280" cy="86233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</a:t>
            </a: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상관계수</a:t>
            </a:r>
          </a:p>
        </p:txBody>
      </p:sp>
      <p:pic>
        <p:nvPicPr>
          <p:cNvPr id="29" name="그림 5" descr="C:/Users/leejaehyeon/AppData/Roaming/PolarisOffice/ETemp/2236_11163456/fImage103308664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" y="3856355"/>
            <a:ext cx="7877810" cy="6038850"/>
          </a:xfrm>
          <a:prstGeom prst="rect">
            <a:avLst/>
          </a:prstGeom>
          <a:noFill/>
        </p:spPr>
      </p:pic>
      <p:sp>
        <p:nvSpPr>
          <p:cNvPr id="30" name="텍스트 상자 6"/>
          <p:cNvSpPr txBox="1">
            <a:spLocks/>
          </p:cNvSpPr>
          <p:nvPr/>
        </p:nvSpPr>
        <p:spPr>
          <a:xfrm>
            <a:off x="1861185" y="316738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용존산소과 생산량의 관계</a:t>
            </a:r>
          </a:p>
        </p:txBody>
      </p:sp>
      <p:sp>
        <p:nvSpPr>
          <p:cNvPr id="31" name="도형 37"/>
          <p:cNvSpPr>
            <a:spLocks/>
          </p:cNvSpPr>
          <p:nvPr/>
        </p:nvSpPr>
        <p:spPr>
          <a:xfrm>
            <a:off x="10528935" y="6748780"/>
            <a:ext cx="371856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27870" y="8401685"/>
            <a:ext cx="7713980" cy="1604645"/>
            <a:chOff x="9627870" y="8401685"/>
            <a:chExt cx="7713980" cy="1604645"/>
          </a:xfrm>
        </p:grpSpPr>
        <p:sp>
          <p:nvSpPr>
            <p:cNvPr id="4" name="Freeform 4"/>
            <p:cNvSpPr/>
            <p:nvPr/>
          </p:nvSpPr>
          <p:spPr>
            <a:xfrm>
              <a:off x="9627870" y="8401685"/>
              <a:ext cx="7713980" cy="1604645"/>
            </a:xfrm>
            <a:custGeom>
              <a:avLst/>
              <a:gdLst/>
              <a:ahLst/>
              <a:cxnLst/>
              <a:rect l="l" t="t" r="r" b="b"/>
              <a:pathLst>
                <a:path w="2935115" h="1050553">
                  <a:moveTo>
                    <a:pt x="0" y="0"/>
                  </a:moveTo>
                  <a:lnTo>
                    <a:pt x="2935115" y="0"/>
                  </a:lnTo>
                  <a:lnTo>
                    <a:pt x="2935115" y="1050553"/>
                  </a:lnTo>
                  <a:lnTo>
                    <a:pt x="0" y="10505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627870" y="2934970"/>
            <a:ext cx="7713980" cy="5120640"/>
            <a:chOff x="9627870" y="2934970"/>
            <a:chExt cx="7713980" cy="5120640"/>
          </a:xfrm>
        </p:grpSpPr>
        <p:sp>
          <p:nvSpPr>
            <p:cNvPr id="6" name="Freeform 6"/>
            <p:cNvSpPr/>
            <p:nvPr/>
          </p:nvSpPr>
          <p:spPr>
            <a:xfrm>
              <a:off x="9627870" y="2934970"/>
              <a:ext cx="7713980" cy="5120640"/>
            </a:xfrm>
            <a:custGeom>
              <a:avLst/>
              <a:gdLst/>
              <a:ahLst/>
              <a:cxnLst/>
              <a:rect l="l" t="t" r="r" b="b"/>
              <a:pathLst>
                <a:path w="2935115" h="1638192">
                  <a:moveTo>
                    <a:pt x="0" y="0"/>
                  </a:moveTo>
                  <a:lnTo>
                    <a:pt x="2935115" y="0"/>
                  </a:lnTo>
                  <a:lnTo>
                    <a:pt x="2935115" y="1638192"/>
                  </a:lnTo>
                  <a:lnTo>
                    <a:pt x="0" y="16381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05510" y="2922905"/>
            <a:ext cx="8380730" cy="7047865"/>
            <a:chOff x="905510" y="2922905"/>
            <a:chExt cx="8380730" cy="7047865"/>
          </a:xfrm>
        </p:grpSpPr>
        <p:sp>
          <p:nvSpPr>
            <p:cNvPr id="10" name="Freeform 10"/>
            <p:cNvSpPr/>
            <p:nvPr/>
          </p:nvSpPr>
          <p:spPr>
            <a:xfrm>
              <a:off x="905510" y="2922905"/>
              <a:ext cx="8380730" cy="7047865"/>
            </a:xfrm>
            <a:custGeom>
              <a:avLst/>
              <a:gdLst/>
              <a:ahLst/>
              <a:cxnLst/>
              <a:rect l="l" t="t" r="r" b="b"/>
              <a:pathLst>
                <a:path w="3171391" h="2810048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21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1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3-3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7"/>
          <p:cNvSpPr txBox="1">
            <a:spLocks/>
          </p:cNvSpPr>
          <p:nvPr/>
        </p:nvSpPr>
        <p:spPr>
          <a:xfrm>
            <a:off x="9836150" y="8323580"/>
            <a:ext cx="3150235" cy="7448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7149"/>
              </a:lnSpc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결과</a:t>
            </a:r>
          </a:p>
        </p:txBody>
      </p:sp>
      <p:sp>
        <p:nvSpPr>
          <p:cNvPr id="27" name="TextBox 13"/>
          <p:cNvSpPr txBox="1">
            <a:spLocks/>
          </p:cNvSpPr>
          <p:nvPr/>
        </p:nvSpPr>
        <p:spPr>
          <a:xfrm>
            <a:off x="9829800" y="9218295"/>
            <a:ext cx="7512685" cy="7080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z="2300">
                <a:latin typeface="HY견고딕" charset="0"/>
                <a:ea typeface="HY견고딕" charset="0"/>
              </a:rPr>
              <a:t>수입은 양의 상관관계, 생산량은 음의 상관관계가 존재하며, 수출은 관련성이 적다.</a:t>
            </a:r>
          </a:p>
        </p:txBody>
      </p:sp>
      <p:pic>
        <p:nvPicPr>
          <p:cNvPr id="28" name="그림 8" descr="C:/Users/leejaehyeon/AppData/Roaming/PolarisOffice/ETemp/2236_11163456/fImage17234667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145" y="3141345"/>
            <a:ext cx="7443470" cy="4723765"/>
          </a:xfrm>
          <a:prstGeom prst="rect">
            <a:avLst/>
          </a:prstGeom>
          <a:noFill/>
        </p:spPr>
      </p:pic>
      <p:sp>
        <p:nvSpPr>
          <p:cNvPr id="26" name="TextBox 13"/>
          <p:cNvSpPr txBox="1">
            <a:spLocks/>
          </p:cNvSpPr>
          <p:nvPr/>
        </p:nvSpPr>
        <p:spPr>
          <a:xfrm>
            <a:off x="10779125" y="3338195"/>
            <a:ext cx="5923280" cy="86233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수입량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수출량 </a:t>
            </a:r>
            <a:r>
              <a:rPr lang="en-US" altLang="ko-KR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/ 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</a:t>
            </a: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상관계수</a:t>
            </a:r>
          </a:p>
        </p:txBody>
      </p:sp>
      <p:pic>
        <p:nvPicPr>
          <p:cNvPr id="29" name="그림 9" descr="C:/Users/leejaehyeon/AppData/Roaming/PolarisOffice/ETemp/2236_11163456/fImage120022668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766185"/>
            <a:ext cx="8190978" cy="6068695"/>
          </a:xfrm>
          <a:prstGeom prst="rect">
            <a:avLst/>
          </a:prstGeom>
          <a:noFill/>
        </p:spPr>
      </p:pic>
      <p:sp>
        <p:nvSpPr>
          <p:cNvPr id="30" name="텍스트 상자 10"/>
          <p:cNvSpPr txBox="1">
            <a:spLocks/>
          </p:cNvSpPr>
          <p:nvPr/>
        </p:nvSpPr>
        <p:spPr>
          <a:xfrm>
            <a:off x="1861185" y="316738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/ 수입 / 수출과 가격의 관계</a:t>
            </a:r>
          </a:p>
        </p:txBody>
      </p:sp>
      <p:sp>
        <p:nvSpPr>
          <p:cNvPr id="31" name="도형 39"/>
          <p:cNvSpPr>
            <a:spLocks/>
          </p:cNvSpPr>
          <p:nvPr/>
        </p:nvSpPr>
        <p:spPr>
          <a:xfrm>
            <a:off x="10528935" y="6748780"/>
            <a:ext cx="371856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2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도형 25"/>
          <p:cNvSpPr>
            <a:spLocks/>
          </p:cNvSpPr>
          <p:nvPr/>
        </p:nvSpPr>
        <p:spPr>
          <a:xfrm>
            <a:off x="898525" y="2925445"/>
            <a:ext cx="7701915" cy="5116830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817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556385" y="3093085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LSTM 활용 생산량 모델링</a:t>
            </a:r>
          </a:p>
        </p:txBody>
      </p:sp>
      <p:sp>
        <p:nvSpPr>
          <p:cNvPr id="32" name="도형 13"/>
          <p:cNvSpPr>
            <a:spLocks/>
          </p:cNvSpPr>
          <p:nvPr/>
        </p:nvSpPr>
        <p:spPr>
          <a:xfrm>
            <a:off x="9321165" y="2938145"/>
            <a:ext cx="8014970" cy="511746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3" name="텍스트 상자 15"/>
          <p:cNvSpPr txBox="1">
            <a:spLocks/>
          </p:cNvSpPr>
          <p:nvPr/>
        </p:nvSpPr>
        <p:spPr>
          <a:xfrm>
            <a:off x="9982200" y="3087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LSTM 활용 가격 모델링</a:t>
            </a:r>
          </a:p>
        </p:txBody>
      </p:sp>
      <p:grpSp>
        <p:nvGrpSpPr>
          <p:cNvPr id="34" name="그룹 19"/>
          <p:cNvGrpSpPr>
            <a:grpSpLocks/>
          </p:cNvGrpSpPr>
          <p:nvPr/>
        </p:nvGrpSpPr>
        <p:grpSpPr>
          <a:xfrm>
            <a:off x="929005" y="8452485"/>
            <a:ext cx="7671435" cy="1522095"/>
            <a:chOff x="929005" y="8452485"/>
            <a:chExt cx="7671435" cy="1522095"/>
          </a:xfrm>
        </p:grpSpPr>
        <p:sp>
          <p:nvSpPr>
            <p:cNvPr id="35" name="도형 18"/>
            <p:cNvSpPr>
              <a:spLocks/>
            </p:cNvSpPr>
            <p:nvPr/>
          </p:nvSpPr>
          <p:spPr>
            <a:xfrm>
              <a:off x="929005" y="8452485"/>
              <a:ext cx="7671435" cy="152209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36" name="텍스트 상자 20"/>
          <p:cNvSpPr txBox="1">
            <a:spLocks/>
          </p:cNvSpPr>
          <p:nvPr/>
        </p:nvSpPr>
        <p:spPr>
          <a:xfrm>
            <a:off x="1015365" y="8689340"/>
            <a:ext cx="7462520" cy="8616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수심 50m에서의 염분 / 용존산소 / 수온</a:t>
            </a:r>
          </a:p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변수 추가</a:t>
            </a:r>
          </a:p>
        </p:txBody>
      </p:sp>
      <p:grpSp>
        <p:nvGrpSpPr>
          <p:cNvPr id="37" name="그룹 24"/>
          <p:cNvGrpSpPr>
            <a:grpSpLocks/>
          </p:cNvGrpSpPr>
          <p:nvPr/>
        </p:nvGrpSpPr>
        <p:grpSpPr>
          <a:xfrm>
            <a:off x="9296400" y="8442325"/>
            <a:ext cx="8039735" cy="1522095"/>
            <a:chOff x="9296400" y="8442325"/>
            <a:chExt cx="8039735" cy="1522095"/>
          </a:xfrm>
        </p:grpSpPr>
        <p:sp>
          <p:nvSpPr>
            <p:cNvPr id="38" name="도형 23"/>
            <p:cNvSpPr>
              <a:spLocks/>
            </p:cNvSpPr>
            <p:nvPr/>
          </p:nvSpPr>
          <p:spPr>
            <a:xfrm>
              <a:off x="9296400" y="8442325"/>
              <a:ext cx="8039735" cy="152209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39" name="텍스트 상자 26"/>
          <p:cNvSpPr txBox="1">
            <a:spLocks/>
          </p:cNvSpPr>
          <p:nvPr/>
        </p:nvSpPr>
        <p:spPr>
          <a:xfrm>
            <a:off x="9587865" y="8689340"/>
            <a:ext cx="7462520" cy="8616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다른 국민생선인 갈치 생산량 / 조기 생산량 변수 추가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66" y="3691890"/>
            <a:ext cx="7462520" cy="4406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3597080"/>
            <a:ext cx="8039735" cy="4501023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15540355" y="915035"/>
            <a:ext cx="830580" cy="0"/>
          </a:xfrm>
          <a:prstGeom prst="line">
            <a:avLst/>
          </a:prstGeom>
          <a:ln w="25400">
            <a:solidFill>
              <a:srgbClr val="65A1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5540355" y="1333500"/>
            <a:ext cx="830580" cy="0"/>
          </a:xfrm>
          <a:prstGeom prst="line">
            <a:avLst/>
          </a:prstGeom>
          <a:ln w="25400">
            <a:solidFill>
              <a:srgbClr val="FF9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370935" y="7303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예측값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370935" y="11242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실제값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>
            <a:off x="904240" y="3236595"/>
            <a:ext cx="7715885" cy="6713220"/>
            <a:chOff x="904240" y="3236595"/>
            <a:chExt cx="7715885" cy="671322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904240" y="3236595"/>
              <a:ext cx="7715885" cy="6713220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19" name="Rect 0"/>
          <p:cNvSpPr>
            <a:spLocks/>
          </p:cNvSpPr>
          <p:nvPr/>
        </p:nvSpPr>
        <p:spPr>
          <a:xfrm>
            <a:off x="401320" y="806767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817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</a:p>
        </p:txBody>
      </p:sp>
      <p:grpSp>
        <p:nvGrpSpPr>
          <p:cNvPr id="31" name="Group 5"/>
          <p:cNvGrpSpPr>
            <a:grpSpLocks/>
          </p:cNvGrpSpPr>
          <p:nvPr/>
        </p:nvGrpSpPr>
        <p:grpSpPr>
          <a:xfrm>
            <a:off x="8976995" y="3259455"/>
            <a:ext cx="8362315" cy="6657975"/>
            <a:chOff x="8976995" y="3259455"/>
            <a:chExt cx="8362315" cy="6657975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>
              <a:off x="8976995" y="3259455"/>
              <a:ext cx="8362315" cy="665797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pic>
        <p:nvPicPr>
          <p:cNvPr id="34" name="그림 16" descr="C:/Users/leejaehyeon/AppData/Roaming/PolarisOffice/ETemp/2236_11163456/fImage24939788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815" y="3678555"/>
            <a:ext cx="7573010" cy="6037580"/>
          </a:xfrm>
          <a:prstGeom prst="rect">
            <a:avLst/>
          </a:prstGeom>
          <a:noFill/>
        </p:spPr>
      </p:pic>
      <p:pic>
        <p:nvPicPr>
          <p:cNvPr id="35" name="그림 17" descr="C:/Users/leejaehyeon/AppData/Roaming/PolarisOffice/ETemp/2236_11163456/fImage35840789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65" y="3977005"/>
            <a:ext cx="7121525" cy="5801360"/>
          </a:xfrm>
          <a:prstGeom prst="rect">
            <a:avLst/>
          </a:prstGeom>
          <a:noFill/>
        </p:spPr>
      </p:pic>
      <p:sp>
        <p:nvSpPr>
          <p:cNvPr id="30" name="Rect 0"/>
          <p:cNvSpPr txBox="1">
            <a:spLocks/>
          </p:cNvSpPr>
          <p:nvPr/>
        </p:nvSpPr>
        <p:spPr>
          <a:xfrm>
            <a:off x="1529080" y="3460750"/>
            <a:ext cx="6465570" cy="8001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추가변수 상관계수</a:t>
            </a:r>
          </a:p>
          <a:p>
            <a:pPr marL="0" indent="0" algn="ctr">
              <a:buFontTx/>
              <a:buNone/>
            </a:pP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(수심 50m)</a:t>
            </a: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14255" y="3468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대체재</a:t>
            </a:r>
            <a:r>
              <a:rPr lang="ko-KR" altLang="en-US" sz="2400">
                <a:solidFill>
                  <a:schemeClr val="tx2"/>
                </a:solidFill>
                <a:latin typeface="HY견고딕" charset="0"/>
                <a:ea typeface="HY견고딕" charset="0"/>
              </a:rPr>
              <a:t>(갈치, 참조기)</a:t>
            </a: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 상관계수</a:t>
            </a:r>
          </a:p>
        </p:txBody>
      </p:sp>
      <p:sp>
        <p:nvSpPr>
          <p:cNvPr id="36" name="도형 40"/>
          <p:cNvSpPr>
            <a:spLocks/>
          </p:cNvSpPr>
          <p:nvPr/>
        </p:nvSpPr>
        <p:spPr>
          <a:xfrm>
            <a:off x="11100435" y="8599805"/>
            <a:ext cx="1568450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  <p:sp>
        <p:nvSpPr>
          <p:cNvPr id="37" name="도형 41"/>
          <p:cNvSpPr>
            <a:spLocks/>
          </p:cNvSpPr>
          <p:nvPr/>
        </p:nvSpPr>
        <p:spPr>
          <a:xfrm>
            <a:off x="4749800" y="7950200"/>
            <a:ext cx="1877695" cy="49085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898525" y="2925445"/>
            <a:ext cx="7701915" cy="5116830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8176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3-3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데이터 분석</a:t>
            </a: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1556385" y="3093085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LSTM 활용 생산량 모델링</a:t>
            </a: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9321165" y="2938145"/>
            <a:ext cx="8014970" cy="511746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82200" y="3087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LSTM 활용 가격 모델링</a:t>
            </a:r>
          </a:p>
        </p:txBody>
      </p:sp>
      <p:sp>
        <p:nvSpPr>
          <p:cNvPr id="35" name="도형 92"/>
          <p:cNvSpPr>
            <a:spLocks/>
          </p:cNvSpPr>
          <p:nvPr/>
        </p:nvSpPr>
        <p:spPr>
          <a:xfrm>
            <a:off x="929005" y="8397875"/>
            <a:ext cx="16407130" cy="161988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165" y="3605109"/>
            <a:ext cx="8014970" cy="44371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51" y="3600248"/>
            <a:ext cx="7576589" cy="444202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5540355" y="915035"/>
            <a:ext cx="830580" cy="0"/>
          </a:xfrm>
          <a:prstGeom prst="line">
            <a:avLst/>
          </a:prstGeom>
          <a:ln w="25400">
            <a:solidFill>
              <a:srgbClr val="65A1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540355" y="1333500"/>
            <a:ext cx="830580" cy="0"/>
          </a:xfrm>
          <a:prstGeom prst="line">
            <a:avLst/>
          </a:prstGeom>
          <a:ln w="25400">
            <a:solidFill>
              <a:srgbClr val="FF9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370935" y="7303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예측값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70935" y="11242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실제값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>
            <a:spLocks/>
          </p:cNvSpPr>
          <p:nvPr/>
        </p:nvSpPr>
        <p:spPr>
          <a:xfrm>
            <a:off x="2211070" y="3630295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4. 24</a:t>
            </a:r>
            <a:r>
              <a:rPr lang="ko-KR" alt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년 가격 예측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13487400" y="5598160"/>
            <a:ext cx="4800600" cy="4678680"/>
          </a:xfrm>
          <a:custGeom>
            <a:avLst/>
            <a:gdLst/>
            <a:ahLst/>
            <a:cxnLst/>
            <a:rect l="l" t="t" r="r" b="b"/>
            <a:pathLst>
              <a:path w="2193470" h="2137636">
                <a:moveTo>
                  <a:pt x="0" y="0"/>
                </a:moveTo>
                <a:lnTo>
                  <a:pt x="2193470" y="0"/>
                </a:lnTo>
                <a:lnTo>
                  <a:pt x="2193470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그룹 29"/>
          <p:cNvGrpSpPr>
            <a:grpSpLocks/>
          </p:cNvGrpSpPr>
          <p:nvPr/>
        </p:nvGrpSpPr>
        <p:grpSpPr>
          <a:xfrm>
            <a:off x="6172200" y="5008245"/>
            <a:ext cx="4592955" cy="533400"/>
            <a:chOff x="6172200" y="5008245"/>
            <a:chExt cx="4592955" cy="533400"/>
          </a:xfrm>
        </p:grpSpPr>
        <p:sp>
          <p:nvSpPr>
            <p:cNvPr id="14" name="텍스트 상자 27"/>
            <p:cNvSpPr txBox="1">
              <a:spLocks/>
            </p:cNvSpPr>
            <p:nvPr/>
          </p:nvSpPr>
          <p:spPr>
            <a:xfrm>
              <a:off x="6172200" y="5039360"/>
              <a:ext cx="512445" cy="46482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1.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5" name="텍스트 상자 28"/>
            <p:cNvSpPr txBox="1">
              <a:spLocks/>
            </p:cNvSpPr>
            <p:nvPr/>
          </p:nvSpPr>
          <p:spPr>
            <a:xfrm>
              <a:off x="6684010" y="5008245"/>
              <a:ext cx="408114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ARIMA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6" name="그룹 32"/>
          <p:cNvGrpSpPr>
            <a:grpSpLocks/>
          </p:cNvGrpSpPr>
          <p:nvPr/>
        </p:nvGrpSpPr>
        <p:grpSpPr>
          <a:xfrm>
            <a:off x="6172200" y="5784850"/>
            <a:ext cx="4592955" cy="533400"/>
            <a:chOff x="6172200" y="5784850"/>
            <a:chExt cx="4592955" cy="533400"/>
          </a:xfrm>
        </p:grpSpPr>
        <p:sp>
          <p:nvSpPr>
            <p:cNvPr id="17" name="텍스트 상자 30"/>
            <p:cNvSpPr txBox="1">
              <a:spLocks/>
            </p:cNvSpPr>
            <p:nvPr/>
          </p:nvSpPr>
          <p:spPr>
            <a:xfrm>
              <a:off x="6172200" y="5815965"/>
              <a:ext cx="512445" cy="46482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ctr">
                <a:lnSpc>
                  <a:spcPts val="3600"/>
                </a:lnSpc>
                <a:spcBef>
                  <a:spcPct val="0"/>
                </a:spcBef>
                <a:buFontTx/>
                <a:buNone/>
              </a:pPr>
              <a:r>
                <a:rPr lang="en-US" sz="30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2.</a:t>
              </a:r>
              <a:endParaRPr lang="ko-KR" altLang="en-US" sz="30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18" name="텍스트 상자 31"/>
            <p:cNvSpPr txBox="1">
              <a:spLocks/>
            </p:cNvSpPr>
            <p:nvPr/>
          </p:nvSpPr>
          <p:spPr>
            <a:xfrm>
              <a:off x="6684010" y="5784850"/>
              <a:ext cx="4081145" cy="5334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ko-KR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생산량 / 가격예측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4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4-1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ARIMA 활용 예측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925195" y="2938145"/>
            <a:ext cx="16410940" cy="702246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pic>
        <p:nvPicPr>
          <p:cNvPr id="40" name="그림 33" descr="C:/Users/leejaehyeon/AppData/Roaming/PolarisOffice/ETemp/2236_11163456/fImage48060832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0" y="3914140"/>
            <a:ext cx="4807585" cy="287083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1" name="그림 34" descr="C:/Users/leejaehyeon/AppData/Roaming/PolarisOffice/ETemp/2236_11163456/fImage45891833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" y="7008495"/>
            <a:ext cx="4807585" cy="285115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2" name="그림 35" descr="C:/Users/leejaehyeon/AppData/Roaming/PolarisOffice/ETemp/2236_11163456/fImage4708083469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7006590"/>
            <a:ext cx="4902835" cy="285115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3" name="그림 46" descr="C:/Users/leejaehyeon/AppData/Roaming/PolarisOffice/ETemp/2236_11163456/fImage48103840446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0" y="3907790"/>
            <a:ext cx="4970780" cy="285115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4" name="그림 47" descr="C:/Users/leejaehyeon/AppData/Roaming/PolarisOffice/ETemp/2236_11163456/fImage47343841570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260" y="3905885"/>
            <a:ext cx="4841875" cy="285115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45" name="그림 48" descr="C:/Users/leejaehyeon/AppData/Roaming/PolarisOffice/ETemp/2236_11163456/fImage51435842814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625" y="6985635"/>
            <a:ext cx="4841875" cy="2877820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46" name="텍스트 상자 49"/>
          <p:cNvSpPr txBox="1">
            <a:spLocks/>
          </p:cNvSpPr>
          <p:nvPr/>
        </p:nvSpPr>
        <p:spPr>
          <a:xfrm>
            <a:off x="1689735" y="3364865"/>
            <a:ext cx="392811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수온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(30,50m)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47" name="텍스트 상자 71"/>
          <p:cNvSpPr txBox="1">
            <a:spLocks/>
          </p:cNvSpPr>
          <p:nvPr/>
        </p:nvSpPr>
        <p:spPr>
          <a:xfrm>
            <a:off x="7452360" y="3364865"/>
            <a:ext cx="392811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염분</a:t>
            </a: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(30,50m)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48" name="텍스트 상자 72"/>
          <p:cNvSpPr txBox="1">
            <a:spLocks/>
          </p:cNvSpPr>
          <p:nvPr/>
        </p:nvSpPr>
        <p:spPr>
          <a:xfrm>
            <a:off x="13056235" y="3364865"/>
            <a:ext cx="3928110" cy="40068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600">
                <a:solidFill>
                  <a:schemeClr val="tx2"/>
                </a:solidFill>
                <a:latin typeface="HY견고딕" charset="0"/>
                <a:ea typeface="HY견고딕" charset="0"/>
              </a:rPr>
              <a:t>용존산소(30,50m)</a:t>
            </a:r>
            <a:endParaRPr lang="ko-KR" altLang="en-US" sz="28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4-1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ARIMA 활용 예측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925195" y="2938145"/>
            <a:ext cx="16410940" cy="7022465"/>
          </a:xfrm>
          <a:custGeom>
            <a:avLst/>
            <a:gdLst>
              <a:gd name="TX0" fmla="*/ 0 w 3171392"/>
              <a:gd name="TY0" fmla="*/ 0 h 2810049"/>
              <a:gd name="TX1" fmla="*/ 3171391 w 3171392"/>
              <a:gd name="TY1" fmla="*/ 0 h 2810049"/>
              <a:gd name="TX2" fmla="*/ 3171391 w 3171392"/>
              <a:gd name="TY2" fmla="*/ 2810048 h 2810049"/>
              <a:gd name="TX3" fmla="*/ 0 w 3171392"/>
              <a:gd name="TY3" fmla="*/ 2810048 h 281004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3171392" h="2810049">
                <a:moveTo>
                  <a:pt x="0" y="0"/>
                </a:moveTo>
                <a:lnTo>
                  <a:pt x="3171391" y="0"/>
                </a:lnTo>
                <a:lnTo>
                  <a:pt x="3171391" y="2810048"/>
                </a:lnTo>
                <a:lnTo>
                  <a:pt x="0" y="2810048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3447415" y="3253740"/>
            <a:ext cx="392811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참조기 / 갈치 생산량</a:t>
            </a:r>
          </a:p>
        </p:txBody>
      </p:sp>
      <p:pic>
        <p:nvPicPr>
          <p:cNvPr id="49" name="그림 65" descr="C:/Users/leejaehyeon/AppData/Roaming/PolarisOffice/ETemp/2236_11163456/fImage42720861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65" y="3772535"/>
            <a:ext cx="7570470" cy="275399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50" name="그림 66" descr="C:/Users/leejaehyeon/AppData/Roaming/PolarisOffice/ETemp/2236_11163456/fImage42368862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00" y="3768090"/>
            <a:ext cx="7588885" cy="275399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51" name="그림 67" descr="C:/Users/leejaehyeon/AppData/Roaming/PolarisOffice/ETemp/2236_11163456/fImage49621863996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5" y="6930390"/>
            <a:ext cx="7588885" cy="275399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52" name="그림 68" descr="C:/Users/leejaehyeon/AppData/Roaming/PolarisOffice/ETemp/2236_11163456/fImage4062186449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15" y="6927215"/>
            <a:ext cx="7547610" cy="2753995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53" name="텍스트 상자 69"/>
          <p:cNvSpPr txBox="1">
            <a:spLocks/>
          </p:cNvSpPr>
          <p:nvPr/>
        </p:nvSpPr>
        <p:spPr>
          <a:xfrm>
            <a:off x="11774170" y="3246120"/>
            <a:ext cx="392811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수입 / 수출량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00" y="2910205"/>
            <a:ext cx="15794990" cy="6745605"/>
            <a:chOff x="1219200" y="2910205"/>
            <a:chExt cx="15794990" cy="6745605"/>
          </a:xfrm>
        </p:grpSpPr>
        <p:sp>
          <p:nvSpPr>
            <p:cNvPr id="4" name="Freeform 4"/>
            <p:cNvSpPr/>
            <p:nvPr/>
          </p:nvSpPr>
          <p:spPr>
            <a:xfrm>
              <a:off x="1219200" y="2910205"/>
              <a:ext cx="15794990" cy="6745605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00" y="657225"/>
            <a:ext cx="15794990" cy="1906905"/>
            <a:chOff x="1219200" y="657225"/>
            <a:chExt cx="15794990" cy="1906905"/>
          </a:xfrm>
        </p:grpSpPr>
        <p:sp>
          <p:nvSpPr>
            <p:cNvPr id="6" name="Freeform 6"/>
            <p:cNvSpPr/>
            <p:nvPr/>
          </p:nvSpPr>
          <p:spPr>
            <a:xfrm>
              <a:off x="1219200" y="657225"/>
              <a:ext cx="15794990" cy="1906905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rot="-278358">
            <a:off x="-1433195" y="-269875"/>
            <a:ext cx="5304155" cy="1668780"/>
          </a:xfrm>
          <a:custGeom>
            <a:avLst/>
            <a:gdLst/>
            <a:ahLst/>
            <a:cxnLst/>
            <a:rect l="l" t="t" r="r" b="b"/>
            <a:pathLst>
              <a:path w="5304464" h="1668495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-5400000">
            <a:off x="-5416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78955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5264150" y="6273800"/>
            <a:ext cx="6745605" cy="0"/>
          </a:xfrm>
          <a:prstGeom prst="line">
            <a:avLst/>
          </a:prstGeom>
          <a:ln w="19050" cap="flat">
            <a:solidFill>
              <a:srgbClr val="CCCC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821410" y="6055995"/>
            <a:ext cx="4791710" cy="4775835"/>
            <a:chOff x="13821410" y="6055995"/>
            <a:chExt cx="4791710" cy="4775835"/>
          </a:xfrm>
        </p:grpSpPr>
        <p:sp>
          <p:nvSpPr>
            <p:cNvPr id="12" name="Freeform 12"/>
            <p:cNvSpPr/>
            <p:nvPr/>
          </p:nvSpPr>
          <p:spPr>
            <a:xfrm>
              <a:off x="13821410" y="6309360"/>
              <a:ext cx="4791710" cy="4521835"/>
            </a:xfrm>
            <a:custGeom>
              <a:avLst/>
              <a:gdLst/>
              <a:ahLst/>
              <a:cxnLst/>
              <a:rect l="l" t="t" r="r" b="b"/>
              <a:pathLst>
                <a:path w="6389330" h="6029204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xmlns:p14="http://schemas.microsoft.com/office/powerpoint/2010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203414">
              <a:off x="14742795" y="6074410"/>
              <a:ext cx="651510" cy="933450"/>
            </a:xfrm>
            <a:custGeom>
              <a:avLst/>
              <a:gdLst/>
              <a:ahLst/>
              <a:cxnLst/>
              <a:rect l="l" t="t" r="r" b="b"/>
              <a:pathLst>
                <a:path w="868401" h="124502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xmlns:p14="http://schemas.microsoft.com/office/powerpoint/2010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881360" y="37306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</a:t>
            </a: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 가격</a:t>
            </a:r>
            <a:r>
              <a:rPr 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예측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81360" y="5940425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화면구현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881360" y="8150860"/>
            <a:ext cx="364236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발전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84270" y="915670"/>
            <a:ext cx="108394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  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50590" y="59404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450590" y="8150860"/>
            <a:ext cx="4556760" cy="500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r>
              <a:rPr lang="en-US" sz="2799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/ </a:t>
            </a:r>
            <a:r>
              <a:rPr lang="en-US" sz="2799" b="1" dirty="0" err="1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</a:t>
            </a:r>
            <a:endParaRPr lang="en-US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450590" y="3730625"/>
            <a:ext cx="4080510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ko-KR" altLang="en-US" sz="2799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2799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51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359473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1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5805170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1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8015605"/>
            <a:ext cx="765810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>
            <a:off x="904240" y="3236595"/>
            <a:ext cx="7715885" cy="6713220"/>
            <a:chOff x="904240" y="3236595"/>
            <a:chExt cx="7715885" cy="6713220"/>
          </a:xfrm>
        </p:grpSpPr>
        <p:sp>
          <p:nvSpPr>
            <p:cNvPr id="10" name="Rect 0"/>
            <p:cNvSpPr>
              <a:spLocks/>
            </p:cNvSpPr>
            <p:nvPr/>
          </p:nvSpPr>
          <p:spPr>
            <a:xfrm>
              <a:off x="904240" y="3236595"/>
              <a:ext cx="7715885" cy="6713220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19" name="Rect 0"/>
          <p:cNvSpPr>
            <a:spLocks/>
          </p:cNvSpPr>
          <p:nvPr/>
        </p:nvSpPr>
        <p:spPr>
          <a:xfrm>
            <a:off x="401320" y="806767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905510" y="657225"/>
            <a:ext cx="16436975" cy="1907540"/>
            <a:chOff x="905510" y="657225"/>
            <a:chExt cx="16436975" cy="19075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05510" y="657225"/>
              <a:ext cx="16436975" cy="1907540"/>
            </a:xfrm>
            <a:custGeom>
              <a:avLst/>
              <a:gdLst>
                <a:gd name="TX0" fmla="*/ 0 w 5996028"/>
                <a:gd name="TY0" fmla="*/ 0 h 695694"/>
                <a:gd name="TX1" fmla="*/ 5996027 w 5996028"/>
                <a:gd name="TY1" fmla="*/ 0 h 695694"/>
                <a:gd name="TX2" fmla="*/ 5996027 w 5996028"/>
                <a:gd name="TY2" fmla="*/ 695693 h 695694"/>
                <a:gd name="TX3" fmla="*/ 0 w 5996028"/>
                <a:gd name="TY3" fmla="*/ 695693 h 69569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695694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22" name="Rect 0"/>
          <p:cNvSpPr txBox="1">
            <a:spLocks/>
          </p:cNvSpPr>
          <p:nvPr/>
        </p:nvSpPr>
        <p:spPr>
          <a:xfrm>
            <a:off x="1271270" y="915035"/>
            <a:ext cx="12833350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>
              <a:lnSpc>
                <a:spcPts val="10800"/>
              </a:lnSpc>
              <a:buFontTx/>
              <a:buNone/>
            </a:pP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4-2</a:t>
            </a:r>
            <a:r>
              <a:rPr 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 </a:t>
            </a:r>
            <a:r>
              <a:rPr lang="ko-KR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/ 가격 예측</a:t>
            </a:r>
            <a:endParaRPr lang="ko-KR" altLang="en-US" sz="90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31" name="Group 5"/>
          <p:cNvGrpSpPr>
            <a:grpSpLocks/>
          </p:cNvGrpSpPr>
          <p:nvPr/>
        </p:nvGrpSpPr>
        <p:grpSpPr>
          <a:xfrm>
            <a:off x="8976995" y="3259455"/>
            <a:ext cx="8362315" cy="6657975"/>
            <a:chOff x="8976995" y="3259455"/>
            <a:chExt cx="8362315" cy="6657975"/>
          </a:xfrm>
        </p:grpSpPr>
        <p:sp>
          <p:nvSpPr>
            <p:cNvPr id="32" name="Rect 0"/>
            <p:cNvSpPr>
              <a:spLocks/>
            </p:cNvSpPr>
            <p:nvPr/>
          </p:nvSpPr>
          <p:spPr>
            <a:xfrm>
              <a:off x="8976995" y="3259455"/>
              <a:ext cx="8362315" cy="6657975"/>
            </a:xfrm>
            <a:custGeom>
              <a:avLst/>
              <a:gdLst>
                <a:gd name="TX0" fmla="*/ 0 w 3171392"/>
                <a:gd name="TY0" fmla="*/ 0 h 2810049"/>
                <a:gd name="TX1" fmla="*/ 3171391 w 3171392"/>
                <a:gd name="TY1" fmla="*/ 0 h 2810049"/>
                <a:gd name="TX2" fmla="*/ 3171391 w 3171392"/>
                <a:gd name="TY2" fmla="*/ 2810048 h 2810049"/>
                <a:gd name="TX3" fmla="*/ 0 w 3171392"/>
                <a:gd name="TY3" fmla="*/ 2810048 h 28100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3171392" h="2810049">
                  <a:moveTo>
                    <a:pt x="0" y="0"/>
                  </a:moveTo>
                  <a:lnTo>
                    <a:pt x="3171391" y="0"/>
                  </a:lnTo>
                  <a:lnTo>
                    <a:pt x="3171391" y="2810048"/>
                  </a:lnTo>
                  <a:lnTo>
                    <a:pt x="0" y="2810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sp>
        <p:nvSpPr>
          <p:cNvPr id="30" name="Rect 0"/>
          <p:cNvSpPr txBox="1">
            <a:spLocks/>
          </p:cNvSpPr>
          <p:nvPr/>
        </p:nvSpPr>
        <p:spPr>
          <a:xfrm>
            <a:off x="1529080" y="346075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생산량 예측결과</a:t>
            </a:r>
            <a:endParaRPr lang="ko-KR" altLang="en-US" sz="2400">
              <a:solidFill>
                <a:schemeClr val="tx2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33" name="Rect 0"/>
          <p:cNvSpPr txBox="1">
            <a:spLocks/>
          </p:cNvSpPr>
          <p:nvPr/>
        </p:nvSpPr>
        <p:spPr>
          <a:xfrm>
            <a:off x="9914255" y="3468370"/>
            <a:ext cx="6465570" cy="43116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2800">
                <a:solidFill>
                  <a:schemeClr val="tx2"/>
                </a:solidFill>
                <a:latin typeface="HY견고딕" charset="0"/>
                <a:ea typeface="HY견고딕" charset="0"/>
              </a:rPr>
              <a:t>가격 예측결과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0" y="4154331"/>
            <a:ext cx="7514354" cy="57630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13" y="4182614"/>
            <a:ext cx="8106928" cy="5734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5.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화면 구현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8"/>
          <p:cNvSpPr/>
          <p:nvPr/>
        </p:nvSpPr>
        <p:spPr>
          <a:xfrm>
            <a:off x="0" y="5968365"/>
            <a:ext cx="3738245" cy="4204335"/>
          </a:xfrm>
          <a:custGeom>
            <a:avLst/>
            <a:gdLst/>
            <a:ahLst/>
            <a:cxnLst/>
            <a:rect l="l" t="t" r="r" b="b"/>
            <a:pathLst>
              <a:path w="1840274" h="2069838">
                <a:moveTo>
                  <a:pt x="0" y="0"/>
                </a:moveTo>
                <a:lnTo>
                  <a:pt x="1840274" y="0"/>
                </a:lnTo>
                <a:lnTo>
                  <a:pt x="1840274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1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65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도형 78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텍스트 상자 79"/>
          <p:cNvSpPr txBox="1">
            <a:spLocks/>
          </p:cNvSpPr>
          <p:nvPr/>
        </p:nvSpPr>
        <p:spPr>
          <a:xfrm>
            <a:off x="1082040" y="840740"/>
            <a:ext cx="7284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메 인 화 면</a:t>
            </a:r>
          </a:p>
        </p:txBody>
      </p:sp>
      <p:pic>
        <p:nvPicPr>
          <p:cNvPr id="38" name="그림 80" descr="C:/Users/leejaehyeon/AppData/Roaming/PolarisOffice/ETemp/2236_11163456/fImage129855929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" y="1952625"/>
            <a:ext cx="16429990" cy="80492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6141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뉴스룸</a:t>
            </a:r>
          </a:p>
        </p:txBody>
      </p:sp>
      <p:pic>
        <p:nvPicPr>
          <p:cNvPr id="38" name="그림 82" descr="C:/Users/leejaehyeon/AppData/Roaming/PolarisOffice/ETemp/2236_11163456/fImage31098993819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" y="1984375"/>
            <a:ext cx="16407765" cy="80168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7284720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오늘의 바다</a:t>
            </a:r>
          </a:p>
        </p:txBody>
      </p:sp>
      <p:pic>
        <p:nvPicPr>
          <p:cNvPr id="39" name="그림 87" descr="C:/Users/leejaehyeon/AppData/Roaming/PolarisOffice/ETemp/2236_11163456/fImage723969574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1" t="10876"/>
          <a:stretch>
            <a:fillRect/>
          </a:stretch>
        </p:blipFill>
        <p:spPr>
          <a:xfrm>
            <a:off x="904875" y="1984375"/>
            <a:ext cx="16415385" cy="80175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국가별 고등어 수입 / 수출량</a:t>
            </a:r>
          </a:p>
        </p:txBody>
      </p:sp>
      <p:pic>
        <p:nvPicPr>
          <p:cNvPr id="38" name="그림 88" descr="C:/Users/leejaehyeon/AppData/Roaming/PolarisOffice/ETemp/2236_11163456/fImage912609765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45" y="2070100"/>
            <a:ext cx="6182360" cy="7830185"/>
          </a:xfrm>
          <a:prstGeom prst="rect">
            <a:avLst/>
          </a:prstGeom>
          <a:noFill/>
        </p:spPr>
      </p:pic>
      <p:pic>
        <p:nvPicPr>
          <p:cNvPr id="39" name="그림 89" descr="C:/Users/leejaehyeon/AppData/Roaming/PolarisOffice/ETemp/2236_11163456/fImage7625897723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20" y="2070100"/>
            <a:ext cx="6182360" cy="78301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지역별 고등어 생산량</a:t>
            </a:r>
          </a:p>
        </p:txBody>
      </p:sp>
      <p:pic>
        <p:nvPicPr>
          <p:cNvPr id="38" name="그림 86" descr="C:/Users/leejaehyeon/AppData/Roaming/PolarisOffice/ETemp/2236_11163456/fImage297442950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" y="1984375"/>
            <a:ext cx="16409035" cy="76523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고등어 쇼핑 페이지</a:t>
            </a:r>
          </a:p>
        </p:txBody>
      </p:sp>
      <p:pic>
        <p:nvPicPr>
          <p:cNvPr id="38" name="그림 94" descr="C:/Users/leejaehyeon/AppData/Roaming/PolarisOffice/ETemp/2236_11163456/fImage7577389873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" y="2000250"/>
            <a:ext cx="16461740" cy="8001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Rect 0"/>
          <p:cNvSpPr>
            <a:spLocks/>
          </p:cNvSpPr>
          <p:nvPr/>
        </p:nvSpPr>
        <p:spPr>
          <a:xfrm>
            <a:off x="904875" y="655955"/>
            <a:ext cx="16443325" cy="939800"/>
          </a:xfrm>
          <a:custGeom>
            <a:avLst/>
            <a:gdLst>
              <a:gd name="TX0" fmla="*/ 0 w 5996028"/>
              <a:gd name="TY0" fmla="*/ 0 h 695694"/>
              <a:gd name="TX1" fmla="*/ 5996027 w 5996028"/>
              <a:gd name="TY1" fmla="*/ 0 h 695694"/>
              <a:gd name="TX2" fmla="*/ 5996027 w 5996028"/>
              <a:gd name="TY2" fmla="*/ 695693 h 695694"/>
              <a:gd name="TX3" fmla="*/ 0 w 5996028"/>
              <a:gd name="TY3" fmla="*/ 695693 h 69569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695694">
                <a:moveTo>
                  <a:pt x="0" y="0"/>
                </a:moveTo>
                <a:lnTo>
                  <a:pt x="5996027" y="0"/>
                </a:lnTo>
                <a:lnTo>
                  <a:pt x="599602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905510" y="1968500"/>
            <a:ext cx="16436975" cy="8049260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10" name="Rect 0"/>
          <p:cNvSpPr>
            <a:spLocks/>
          </p:cNvSpPr>
          <p:nvPr/>
        </p:nvSpPr>
        <p:spPr>
          <a:xfrm rot="600000">
            <a:off x="8923020" y="-179070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1082040" y="840740"/>
            <a:ext cx="9840595" cy="55435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>
              <a:buFontTx/>
              <a:buNone/>
            </a:pPr>
            <a:r>
              <a:rPr lang="ko-KR" altLang="en-US" sz="3600">
                <a:solidFill>
                  <a:schemeClr val="tx2"/>
                </a:solidFill>
                <a:latin typeface="HY견고딕" charset="0"/>
                <a:ea typeface="HY견고딕" charset="0"/>
              </a:rPr>
              <a:t>5. 화면구현 - 챗 봇</a:t>
            </a:r>
          </a:p>
        </p:txBody>
      </p:sp>
      <p:pic>
        <p:nvPicPr>
          <p:cNvPr id="38" name="그림 90" descr="C:/Users/leejaehyeon/AppData/Roaming/PolarisOffice/ETemp/2236_11163456/fImage477797815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70" y="2308225"/>
            <a:ext cx="5879465" cy="7376160"/>
          </a:xfrm>
          <a:prstGeom prst="rect">
            <a:avLst/>
          </a:prstGeom>
          <a:noFill/>
        </p:spPr>
      </p:pic>
      <p:pic>
        <p:nvPicPr>
          <p:cNvPr id="39" name="그림 91" descr="C:/Users/leejaehyeon/AppData/Roaming/PolarisOffice/ETemp/2236_11163456/fImage2600397929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20" y="2369820"/>
            <a:ext cx="5758815" cy="72351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4310380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7728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735" y="3542665"/>
            <a:ext cx="138925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210" y="360489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254115" y="4967605"/>
            <a:ext cx="4592320" cy="495300"/>
            <a:chOff x="6254115" y="4967605"/>
            <a:chExt cx="4592320" cy="495300"/>
          </a:xfrm>
        </p:grpSpPr>
        <p:sp>
          <p:nvSpPr>
            <p:cNvPr id="11" name="TextBox 11"/>
            <p:cNvSpPr txBox="1"/>
            <p:nvPr/>
          </p:nvSpPr>
          <p:spPr>
            <a:xfrm>
              <a:off x="6254115" y="4998720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2" name="TextBox 12"/>
            <p:cNvSpPr txBox="1">
              <a:spLocks/>
            </p:cNvSpPr>
            <p:nvPr/>
          </p:nvSpPr>
          <p:spPr>
            <a:xfrm>
              <a:off x="6765925" y="4967605"/>
              <a:ext cx="4081145" cy="46990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>
                <a:lnSpc>
                  <a:spcPts val="4199"/>
                </a:lnSpc>
                <a:buFontTx/>
                <a:buNone/>
              </a:pPr>
              <a:r>
                <a:rPr lang="en-US" sz="2995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주제선정</a:t>
              </a:r>
              <a:endParaRPr lang="ko-KR" altLang="en-US" sz="2995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54115" y="5744210"/>
            <a:ext cx="4592320" cy="495300"/>
            <a:chOff x="6254115" y="5744210"/>
            <a:chExt cx="4592320" cy="495300"/>
          </a:xfrm>
        </p:grpSpPr>
        <p:sp>
          <p:nvSpPr>
            <p:cNvPr id="14" name="TextBox 14"/>
            <p:cNvSpPr txBox="1"/>
            <p:nvPr/>
          </p:nvSpPr>
          <p:spPr>
            <a:xfrm>
              <a:off x="6254115" y="5775325"/>
              <a:ext cx="51181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765925" y="5744210"/>
              <a:ext cx="4080510" cy="46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 err="1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개발환경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6" name="Freeform 12"/>
          <p:cNvSpPr/>
          <p:nvPr/>
        </p:nvSpPr>
        <p:spPr>
          <a:xfrm>
            <a:off x="59055" y="5252720"/>
            <a:ext cx="3610610" cy="4915535"/>
          </a:xfrm>
          <a:custGeom>
            <a:avLst/>
            <a:gdLst/>
            <a:ahLst/>
            <a:cxnLst/>
            <a:rect l="l" t="t" r="r" b="b"/>
            <a:pathLst>
              <a:path w="1570191" h="2137636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31750"/>
            <a:ext cx="18288635" cy="10287635"/>
          </a:xfrm>
          <a:custGeom>
            <a:avLst/>
            <a:gdLst>
              <a:gd name="TX0" fmla="*/ 0 w 18288001"/>
              <a:gd name="TY0" fmla="*/ 0 h 10287001"/>
              <a:gd name="TX1" fmla="*/ 18288000 w 18288001"/>
              <a:gd name="TY1" fmla="*/ 0 h 10287001"/>
              <a:gd name="TX2" fmla="*/ 18288000 w 18288001"/>
              <a:gd name="TY2" fmla="*/ 10287000 h 10287001"/>
              <a:gd name="TX3" fmla="*/ 0 w 18288001"/>
              <a:gd name="TY3" fmla="*/ 10287000 h 10287001"/>
              <a:gd name="TX4" fmla="*/ 0 w 18288001"/>
              <a:gd name="TY4" fmla="*/ 0 h 102870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8001" h="10287001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24000" r="-1000" b="-56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>
          <a:xfrm>
            <a:off x="905510" y="657225"/>
            <a:ext cx="16445865" cy="1906905"/>
            <a:chOff x="905510" y="657225"/>
            <a:chExt cx="16445865" cy="1906905"/>
          </a:xfrm>
        </p:grpSpPr>
        <p:sp>
          <p:nvSpPr>
            <p:cNvPr id="4" name="Rect 0"/>
            <p:cNvSpPr>
              <a:spLocks/>
            </p:cNvSpPr>
            <p:nvPr/>
          </p:nvSpPr>
          <p:spPr>
            <a:xfrm>
              <a:off x="905510" y="657225"/>
              <a:ext cx="16445865" cy="1906905"/>
            </a:xfrm>
            <a:custGeom>
              <a:avLst/>
              <a:gdLst>
                <a:gd name="TX0" fmla="*/ 0 w 5999271"/>
                <a:gd name="TY0" fmla="*/ 0 h 695504"/>
                <a:gd name="TX1" fmla="*/ 5999270 w 5999271"/>
                <a:gd name="TY1" fmla="*/ 0 h 695504"/>
                <a:gd name="TX2" fmla="*/ 5999270 w 5999271"/>
                <a:gd name="TY2" fmla="*/ 695503 h 695504"/>
                <a:gd name="TX3" fmla="*/ 0 w 5999271"/>
                <a:gd name="TY3" fmla="*/ 695503 h 695504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9271" h="695504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>
          <a:xfrm>
            <a:off x="3483610" y="3580130"/>
            <a:ext cx="13867765" cy="1944370"/>
            <a:chOff x="3483610" y="3580130"/>
            <a:chExt cx="13867765" cy="1944370"/>
          </a:xfrm>
        </p:grpSpPr>
        <p:sp>
          <p:nvSpPr>
            <p:cNvPr id="6" name="Rect 0"/>
            <p:cNvSpPr>
              <a:spLocks/>
            </p:cNvSpPr>
            <p:nvPr/>
          </p:nvSpPr>
          <p:spPr>
            <a:xfrm>
              <a:off x="3483610" y="3580130"/>
              <a:ext cx="13867765" cy="1944370"/>
            </a:xfrm>
            <a:custGeom>
              <a:avLst/>
              <a:gdLst>
                <a:gd name="TX0" fmla="*/ 0 w 5058876"/>
                <a:gd name="TY0" fmla="*/ 0 h 579679"/>
                <a:gd name="TX1" fmla="*/ 5058875 w 5058876"/>
                <a:gd name="TY1" fmla="*/ 0 h 579679"/>
                <a:gd name="TX2" fmla="*/ 5058875 w 5058876"/>
                <a:gd name="TY2" fmla="*/ 579678 h 579679"/>
                <a:gd name="TX3" fmla="*/ 0 w 5058876"/>
                <a:gd name="TY3" fmla="*/ 579678 h 579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058876" h="579679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>
          <a:xfrm>
            <a:off x="3483610" y="6507480"/>
            <a:ext cx="13867765" cy="1906270"/>
            <a:chOff x="3483610" y="6507480"/>
            <a:chExt cx="13867765" cy="1906270"/>
          </a:xfrm>
        </p:grpSpPr>
        <p:sp>
          <p:nvSpPr>
            <p:cNvPr id="8" name="Rect 0"/>
            <p:cNvSpPr>
              <a:spLocks/>
            </p:cNvSpPr>
            <p:nvPr/>
          </p:nvSpPr>
          <p:spPr>
            <a:xfrm>
              <a:off x="3483610" y="6507480"/>
              <a:ext cx="13867765" cy="1906270"/>
            </a:xfrm>
            <a:custGeom>
              <a:avLst/>
              <a:gdLst>
                <a:gd name="TX0" fmla="*/ 0 w 5058876"/>
                <a:gd name="TY0" fmla="*/ 0 h 579679"/>
                <a:gd name="TX1" fmla="*/ 5058875 w 5058876"/>
                <a:gd name="TY1" fmla="*/ 0 h 579679"/>
                <a:gd name="TX2" fmla="*/ 5058875 w 5058876"/>
                <a:gd name="TY2" fmla="*/ 579678 h 579679"/>
                <a:gd name="TX3" fmla="*/ 0 w 5058876"/>
                <a:gd name="TY3" fmla="*/ 579678 h 579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058876" h="579679">
                  <a:moveTo>
                    <a:pt x="0" y="0"/>
                  </a:moveTo>
                  <a:lnTo>
                    <a:pt x="5058875" y="0"/>
                  </a:lnTo>
                  <a:lnTo>
                    <a:pt x="5058875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grpSp>
        <p:nvGrpSpPr>
          <p:cNvPr id="16" name="그룹 103"/>
          <p:cNvGrpSpPr>
            <a:grpSpLocks/>
          </p:cNvGrpSpPr>
          <p:nvPr/>
        </p:nvGrpSpPr>
        <p:grpSpPr>
          <a:xfrm>
            <a:off x="904240" y="6523990"/>
            <a:ext cx="2222500" cy="1922145"/>
            <a:chOff x="904240" y="6523990"/>
            <a:chExt cx="2222500" cy="1922145"/>
          </a:xfrm>
        </p:grpSpPr>
        <p:sp>
          <p:nvSpPr>
            <p:cNvPr id="17" name="Rect 0"/>
            <p:cNvSpPr>
              <a:spLocks/>
            </p:cNvSpPr>
            <p:nvPr/>
          </p:nvSpPr>
          <p:spPr>
            <a:xfrm>
              <a:off x="902970" y="6523990"/>
              <a:ext cx="2222500" cy="1922145"/>
            </a:xfrm>
            <a:custGeom>
              <a:avLst/>
              <a:gdLst>
                <a:gd name="TX0" fmla="*/ 0 w 694492"/>
                <a:gd name="TY0" fmla="*/ 0 h 579679"/>
                <a:gd name="TX1" fmla="*/ 694491 w 694492"/>
                <a:gd name="TY1" fmla="*/ 0 h 579679"/>
                <a:gd name="TX2" fmla="*/ 694491 w 694492"/>
                <a:gd name="TY2" fmla="*/ 579678 h 579679"/>
                <a:gd name="TX3" fmla="*/ 0 w 694492"/>
                <a:gd name="TY3" fmla="*/ 579678 h 57967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694492" h="579679">
                  <a:moveTo>
                    <a:pt x="0" y="0"/>
                  </a:moveTo>
                  <a:lnTo>
                    <a:pt x="694491" y="0"/>
                  </a:lnTo>
                  <a:lnTo>
                    <a:pt x="694491" y="579678"/>
                  </a:lnTo>
                  <a:lnTo>
                    <a:pt x="0" y="5796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23" name="Rect 0"/>
          <p:cNvSpPr>
            <a:spLocks/>
          </p:cNvSpPr>
          <p:nvPr/>
        </p:nvSpPr>
        <p:spPr>
          <a:xfrm flipH="1">
            <a:off x="14232255" y="3708400"/>
            <a:ext cx="4406265" cy="7526020"/>
          </a:xfrm>
          <a:custGeom>
            <a:avLst/>
            <a:gdLst>
              <a:gd name="TX0" fmla="*/ 4405713 w 4405714"/>
              <a:gd name="TY0" fmla="*/ 0 h 7525287"/>
              <a:gd name="TX1" fmla="*/ 0 w 4405714"/>
              <a:gd name="TY1" fmla="*/ 0 h 7525287"/>
              <a:gd name="TX2" fmla="*/ 0 w 4405714"/>
              <a:gd name="TY2" fmla="*/ 7525287 h 7525287"/>
              <a:gd name="TX3" fmla="*/ 4405713 w 4405714"/>
              <a:gd name="TY3" fmla="*/ 7525287 h 7525287"/>
              <a:gd name="TX4" fmla="*/ 4405713 w 4405714"/>
              <a:gd name="TY4" fmla="*/ 0 h 752528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05714" h="7525287">
                <a:moveTo>
                  <a:pt x="4405713" y="0"/>
                </a:moveTo>
                <a:lnTo>
                  <a:pt x="0" y="0"/>
                </a:lnTo>
                <a:lnTo>
                  <a:pt x="0" y="7525287"/>
                </a:lnTo>
                <a:lnTo>
                  <a:pt x="4405713" y="7525287"/>
                </a:lnTo>
                <a:lnTo>
                  <a:pt x="4405713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1183640" y="994410"/>
            <a:ext cx="10365740" cy="1372235"/>
          </a:xfrm>
          <a:prstGeom prst="rect">
            <a:avLst/>
          </a:prstGeom>
        </p:spPr>
        <p:txBody>
          <a:bodyPr vert="horz" wrap="square" lIns="0" tIns="0" rIns="0" bIns="0" anchor="t">
            <a:spAutoFit/>
          </a:bodyPr>
          <a:lstStyle/>
          <a:p>
            <a:pPr marL="0" indent="0" algn="l">
              <a:lnSpc>
                <a:spcPts val="10800"/>
              </a:lnSpc>
              <a:buFontTx/>
              <a:buNone/>
            </a:pPr>
            <a:r>
              <a:rPr lang="en-US" sz="9000" b="1">
                <a:solidFill>
                  <a:schemeClr val="tx2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발전 방향</a:t>
            </a:r>
          </a:p>
        </p:txBody>
      </p:sp>
      <p:grpSp>
        <p:nvGrpSpPr>
          <p:cNvPr id="25" name="Group 5"/>
          <p:cNvGrpSpPr>
            <a:grpSpLocks/>
          </p:cNvGrpSpPr>
          <p:nvPr/>
        </p:nvGrpSpPr>
        <p:grpSpPr>
          <a:xfrm>
            <a:off x="3858895" y="3894455"/>
            <a:ext cx="12508865" cy="1365885"/>
            <a:chOff x="3858895" y="3894455"/>
            <a:chExt cx="12508865" cy="1365885"/>
          </a:xfrm>
        </p:grpSpPr>
        <p:sp>
          <p:nvSpPr>
            <p:cNvPr id="26" name="Rect 0"/>
            <p:cNvSpPr txBox="1">
              <a:spLocks/>
            </p:cNvSpPr>
            <p:nvPr/>
          </p:nvSpPr>
          <p:spPr>
            <a:xfrm>
              <a:off x="3858895" y="3894455"/>
              <a:ext cx="12508865" cy="578485"/>
            </a:xfrm>
            <a:prstGeom prst="rect">
              <a:avLst/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수</a:t>
              </a: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온, 갈치, 참조기 생산량 예측 후 적용 </a:t>
              </a:r>
              <a:endParaRPr lang="ko-KR" altLang="en-US" sz="35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27" name="Rect 0"/>
            <p:cNvSpPr txBox="1">
              <a:spLocks/>
            </p:cNvSpPr>
            <p:nvPr/>
          </p:nvSpPr>
          <p:spPr>
            <a:xfrm>
              <a:off x="3858895" y="4534535"/>
              <a:ext cx="10153015" cy="725805"/>
            </a:xfrm>
            <a:prstGeom prst="rect">
              <a:avLst/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474980" lvl="1" indent="-237490" algn="l" defTabSz="914400" rtl="0" eaLnBrk="1" latinLnBrk="0" hangingPunct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ARIMA가 아닌 다른 모델 활용 예측 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  <a:p>
              <a:pPr marL="474980" lvl="1" indent="-237490" algn="l" defTabSz="914400" rtl="0" eaLnBrk="1" latinLnBrk="0" hangingPunct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예측이 어려운 수입, 수출 데이터 외 다른 변수 추가 도출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</p:txBody>
        </p:sp>
      </p:grpSp>
      <p:grpSp>
        <p:nvGrpSpPr>
          <p:cNvPr id="28" name="Group 5"/>
          <p:cNvGrpSpPr>
            <a:grpSpLocks/>
          </p:cNvGrpSpPr>
          <p:nvPr/>
        </p:nvGrpSpPr>
        <p:grpSpPr>
          <a:xfrm>
            <a:off x="3858895" y="6822440"/>
            <a:ext cx="10153015" cy="1365250"/>
            <a:chOff x="3858895" y="6822440"/>
            <a:chExt cx="10153015" cy="1365250"/>
          </a:xfrm>
        </p:grpSpPr>
        <p:sp>
          <p:nvSpPr>
            <p:cNvPr id="29" name="Rect 0"/>
            <p:cNvSpPr txBox="1">
              <a:spLocks/>
            </p:cNvSpPr>
            <p:nvPr/>
          </p:nvSpPr>
          <p:spPr>
            <a:xfrm>
              <a:off x="3858895" y="6822440"/>
              <a:ext cx="10153015" cy="578485"/>
            </a:xfrm>
            <a:prstGeom prst="rect">
              <a:avLst/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sz="3500">
                  <a:solidFill>
                    <a:schemeClr val="tx2"/>
                  </a:solidFill>
                  <a:latin typeface="HY견고딕" charset="0"/>
                  <a:ea typeface="HY견고딕" charset="0"/>
                </a:rPr>
                <a:t>일별 데이터의 부재 </a:t>
              </a:r>
              <a:endParaRPr lang="ko-KR" altLang="en-US" sz="3500">
                <a:solidFill>
                  <a:schemeClr val="tx2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30" name="Rect 0"/>
            <p:cNvSpPr txBox="1">
              <a:spLocks/>
            </p:cNvSpPr>
            <p:nvPr/>
          </p:nvSpPr>
          <p:spPr>
            <a:xfrm>
              <a:off x="3858895" y="7461885"/>
              <a:ext cx="10153015" cy="725805"/>
            </a:xfrm>
            <a:prstGeom prst="rect">
              <a:avLst/>
            </a:prstGeom>
          </p:spPr>
          <p:txBody>
            <a:bodyPr vert="horz" wrap="square" lIns="0" tIns="0" rIns="0" bIns="0" anchor="t">
              <a:spAutoFit/>
            </a:bodyPr>
            <a:lstStyle/>
            <a:p>
              <a:pPr marL="474980" lvl="1" indent="-237490" algn="l" defTabSz="914400" rtl="0" eaLnBrk="1" latinLnBrk="0" hangingPunct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데이터가 대부분 월별 데이터로 존재하여 절대적 양 부족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  <a:p>
              <a:pPr marL="474980" lvl="1" indent="-237490" algn="l" defTabSz="914400" rtl="0" eaLnBrk="1" latinLnBrk="0" hangingPunct="1">
                <a:buFont typeface="Arial"/>
                <a:buChar char="•"/>
              </a:pPr>
              <a:r>
                <a:rPr lang="ko-KR" sz="2195">
                  <a:solidFill>
                    <a:srgbClr val="000000"/>
                  </a:solidFill>
                  <a:latin typeface="HY견고딕" charset="0"/>
                  <a:ea typeface="HY견고딕" charset="0"/>
                </a:rPr>
                <a:t>더 많은 데이터를 확보하여 정확성 및  품질 향상</a:t>
              </a:r>
              <a:endParaRPr lang="ko-KR" altLang="en-US" sz="2195">
                <a:solidFill>
                  <a:srgbClr val="000000"/>
                </a:solidFill>
                <a:latin typeface="HY견고딕" charset="0"/>
                <a:ea typeface="HY견고딕" charset="0"/>
              </a:endParaRPr>
            </a:p>
          </p:txBody>
        </p:sp>
      </p:grpSp>
      <p:sp>
        <p:nvSpPr>
          <p:cNvPr id="38" name="Rect 0"/>
          <p:cNvSpPr>
            <a:spLocks/>
          </p:cNvSpPr>
          <p:nvPr/>
        </p:nvSpPr>
        <p:spPr>
          <a:xfrm>
            <a:off x="-1165225" y="-156845"/>
            <a:ext cx="6732905" cy="1628775"/>
          </a:xfrm>
          <a:custGeom>
            <a:avLst/>
            <a:gdLst>
              <a:gd name="TX0" fmla="*/ 0 w 6732165"/>
              <a:gd name="TY0" fmla="*/ 0 h 1627961"/>
              <a:gd name="TX1" fmla="*/ 6732164 w 6732165"/>
              <a:gd name="TY1" fmla="*/ 0 h 1627961"/>
              <a:gd name="TX2" fmla="*/ 6732164 w 6732165"/>
              <a:gd name="TY2" fmla="*/ 1627960 h 1627961"/>
              <a:gd name="TX3" fmla="*/ 0 w 6732165"/>
              <a:gd name="TY3" fmla="*/ 1627960 h 1627961"/>
              <a:gd name="TX4" fmla="*/ 0 w 6732165"/>
              <a:gd name="TY4" fmla="*/ 0 h 162796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6732165" h="1627961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464185" y="-15684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1 h 633142"/>
              <a:gd name="TX3" fmla="*/ 0 w 441617"/>
              <a:gd name="TY3" fmla="*/ 633141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40" name="Rect 0"/>
          <p:cNvSpPr>
            <a:spLocks/>
          </p:cNvSpPr>
          <p:nvPr/>
        </p:nvSpPr>
        <p:spPr>
          <a:xfrm>
            <a:off x="14011275" y="8735695"/>
            <a:ext cx="441960" cy="633730"/>
          </a:xfrm>
          <a:custGeom>
            <a:avLst/>
            <a:gdLst>
              <a:gd name="TX0" fmla="*/ 0 w 441617"/>
              <a:gd name="TY0" fmla="*/ 0 h 633142"/>
              <a:gd name="TX1" fmla="*/ 441616 w 441617"/>
              <a:gd name="TY1" fmla="*/ 0 h 633142"/>
              <a:gd name="TX2" fmla="*/ 441616 w 441617"/>
              <a:gd name="TY2" fmla="*/ 633140 h 633142"/>
              <a:gd name="TX3" fmla="*/ 0 w 441617"/>
              <a:gd name="TY3" fmla="*/ 633140 h 633142"/>
              <a:gd name="TX4" fmla="*/ 0 w 441617"/>
              <a:gd name="TY4" fmla="*/ 0 h 63314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1617" h="633142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42" name="그룹 98"/>
          <p:cNvGrpSpPr>
            <a:grpSpLocks/>
          </p:cNvGrpSpPr>
          <p:nvPr/>
        </p:nvGrpSpPr>
        <p:grpSpPr>
          <a:xfrm>
            <a:off x="905510" y="3564255"/>
            <a:ext cx="2238375" cy="1944370"/>
            <a:chOff x="905510" y="3564255"/>
            <a:chExt cx="2238375" cy="1944370"/>
          </a:xfrm>
        </p:grpSpPr>
        <p:grpSp>
          <p:nvGrpSpPr>
            <p:cNvPr id="12" name="그룹 96"/>
            <p:cNvGrpSpPr>
              <a:grpSpLocks/>
            </p:cNvGrpSpPr>
            <p:nvPr/>
          </p:nvGrpSpPr>
          <p:grpSpPr>
            <a:xfrm>
              <a:off x="905510" y="3564255"/>
              <a:ext cx="2238375" cy="1944370"/>
              <a:chOff x="905510" y="3564255"/>
              <a:chExt cx="2238375" cy="1944370"/>
            </a:xfrm>
          </p:grpSpPr>
          <p:sp>
            <p:nvSpPr>
              <p:cNvPr id="13" name="Rect 0"/>
              <p:cNvSpPr>
                <a:spLocks/>
              </p:cNvSpPr>
              <p:nvPr/>
            </p:nvSpPr>
            <p:spPr>
              <a:xfrm>
                <a:off x="905510" y="3563620"/>
                <a:ext cx="2238375" cy="1944370"/>
              </a:xfrm>
              <a:custGeom>
                <a:avLst/>
                <a:gdLst>
                  <a:gd name="TX0" fmla="*/ 0 w 694492"/>
                  <a:gd name="TY0" fmla="*/ 0 h 579679"/>
                  <a:gd name="TX1" fmla="*/ 694491 w 694492"/>
                  <a:gd name="TY1" fmla="*/ 0 h 579679"/>
                  <a:gd name="TX2" fmla="*/ 694491 w 694492"/>
                  <a:gd name="TY2" fmla="*/ 579678 h 579679"/>
                  <a:gd name="TX3" fmla="*/ 0 w 694492"/>
                  <a:gd name="TY3" fmla="*/ 579678 h 579679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694492" h="579679">
                    <a:moveTo>
                      <a:pt x="0" y="0"/>
                    </a:moveTo>
                    <a:lnTo>
                      <a:pt x="694491" y="0"/>
                    </a:lnTo>
                    <a:lnTo>
                      <a:pt x="694491" y="579678"/>
                    </a:lnTo>
                    <a:lnTo>
                      <a:pt x="0" y="5796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Calibri" charset="0"/>
                  <a:ea typeface="맑은 고딕" charset="0"/>
                </a:endParaRPr>
              </a:p>
            </p:txBody>
          </p:sp>
        </p:grpSp>
        <p:sp>
          <p:nvSpPr>
            <p:cNvPr id="41" name="도형 95"/>
            <p:cNvSpPr>
              <a:spLocks/>
            </p:cNvSpPr>
            <p:nvPr/>
          </p:nvSpPr>
          <p:spPr>
            <a:xfrm>
              <a:off x="1392555" y="3773805"/>
              <a:ext cx="1259205" cy="1563370"/>
            </a:xfrm>
            <a:custGeom>
              <a:avLst/>
              <a:gdLst>
                <a:gd name="TX0" fmla="*/ 0 w 911557"/>
                <a:gd name="TY0" fmla="*/ 0 h 1144649"/>
                <a:gd name="TX1" fmla="*/ 911556 w 911557"/>
                <a:gd name="TY1" fmla="*/ 0 h 1144649"/>
                <a:gd name="TX2" fmla="*/ 911556 w 911557"/>
                <a:gd name="TY2" fmla="*/ 1144648 h 1144649"/>
                <a:gd name="TX3" fmla="*/ 0 w 911557"/>
                <a:gd name="TY3" fmla="*/ 1144648 h 1144649"/>
                <a:gd name="TX4" fmla="*/ 0 w 911557"/>
                <a:gd name="TY4" fmla="*/ 0 h 114464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11557" h="1144649">
                  <a:moveTo>
                    <a:pt x="0" y="0"/>
                  </a:moveTo>
                  <a:lnTo>
                    <a:pt x="911556" y="0"/>
                  </a:lnTo>
                  <a:lnTo>
                    <a:pt x="911556" y="1144648"/>
                  </a:lnTo>
                  <a:lnTo>
                    <a:pt x="0" y="11446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43" name="도형 102"/>
          <p:cNvSpPr>
            <a:spLocks/>
          </p:cNvSpPr>
          <p:nvPr/>
        </p:nvSpPr>
        <p:spPr>
          <a:xfrm>
            <a:off x="1341120" y="6684010"/>
            <a:ext cx="1342390" cy="1562735"/>
          </a:xfrm>
          <a:custGeom>
            <a:avLst/>
            <a:gdLst>
              <a:gd name="TX0" fmla="*/ 0 w 1173557"/>
              <a:gd name="TY0" fmla="*/ 0 h 1173557"/>
              <a:gd name="TX1" fmla="*/ 1173555 w 1173557"/>
              <a:gd name="TY1" fmla="*/ 0 h 1173557"/>
              <a:gd name="TX2" fmla="*/ 1173555 w 1173557"/>
              <a:gd name="TY2" fmla="*/ 1173556 h 1173557"/>
              <a:gd name="TX3" fmla="*/ 0 w 1173557"/>
              <a:gd name="TY3" fmla="*/ 1173556 h 1173557"/>
              <a:gd name="TX4" fmla="*/ 0 w 1173557"/>
              <a:gd name="TY4" fmla="*/ 0 h 117355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173557" h="1173557">
                <a:moveTo>
                  <a:pt x="0" y="0"/>
                </a:moveTo>
                <a:lnTo>
                  <a:pt x="1173555" y="0"/>
                </a:lnTo>
                <a:lnTo>
                  <a:pt x="1173555" y="1173556"/>
                </a:lnTo>
                <a:lnTo>
                  <a:pt x="0" y="1173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505" y="3238500"/>
            <a:ext cx="15794990" cy="3535045"/>
            <a:chOff x="1246505" y="3238500"/>
            <a:chExt cx="15794990" cy="3535045"/>
          </a:xfrm>
        </p:grpSpPr>
        <p:sp>
          <p:nvSpPr>
            <p:cNvPr id="4" name="Freeform 4"/>
            <p:cNvSpPr/>
            <p:nvPr/>
          </p:nvSpPr>
          <p:spPr>
            <a:xfrm>
              <a:off x="1246505" y="3238500"/>
              <a:ext cx="15794990" cy="353504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>
            <a:spLocks/>
          </p:cNvSpPr>
          <p:nvPr/>
        </p:nvSpPr>
        <p:spPr>
          <a:xfrm>
            <a:off x="1476375" y="4323715"/>
            <a:ext cx="13893165" cy="13722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ctr">
              <a:lnSpc>
                <a:spcPts val="10800"/>
              </a:lnSpc>
              <a:buFontTx/>
              <a:buNone/>
            </a:pPr>
            <a:r>
              <a:rPr lang="ko-KR" altLang="en-US" sz="9000">
                <a:solidFill>
                  <a:schemeClr val="tx2"/>
                </a:solidFill>
                <a:latin typeface="HY견고딕" charset="0"/>
                <a:ea typeface="HY견고딕" charset="0"/>
              </a:rPr>
              <a:t>감사합니다</a:t>
            </a:r>
          </a:p>
        </p:txBody>
      </p:sp>
      <p:sp>
        <p:nvSpPr>
          <p:cNvPr id="8" name="Freeform 8"/>
          <p:cNvSpPr/>
          <p:nvPr/>
        </p:nvSpPr>
        <p:spPr>
          <a:xfrm>
            <a:off x="16793210" y="3742055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43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6"/>
          <p:cNvSpPr/>
          <p:nvPr/>
        </p:nvSpPr>
        <p:spPr>
          <a:xfrm>
            <a:off x="-118364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6"/>
          <p:cNvSpPr/>
          <p:nvPr/>
        </p:nvSpPr>
        <p:spPr>
          <a:xfrm flipH="1">
            <a:off x="15392400" y="8039100"/>
            <a:ext cx="4003040" cy="1371600"/>
          </a:xfrm>
          <a:custGeom>
            <a:avLst/>
            <a:gdLst/>
            <a:ahLst/>
            <a:cxnLst/>
            <a:rect l="l" t="t" r="r" b="b"/>
            <a:pathLst>
              <a:path w="2367586" h="839417">
                <a:moveTo>
                  <a:pt x="0" y="0"/>
                </a:moveTo>
                <a:lnTo>
                  <a:pt x="2367586" y="0"/>
                </a:lnTo>
                <a:lnTo>
                  <a:pt x="2367586" y="839417"/>
                </a:lnTo>
                <a:lnTo>
                  <a:pt x="0" y="839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도형 36"/>
          <p:cNvSpPr>
            <a:spLocks/>
          </p:cNvSpPr>
          <p:nvPr/>
        </p:nvSpPr>
        <p:spPr>
          <a:xfrm>
            <a:off x="11688445" y="4191635"/>
            <a:ext cx="1638300" cy="1644015"/>
          </a:xfrm>
          <a:custGeom>
            <a:avLst/>
            <a:gdLst>
              <a:gd name="TX0" fmla="*/ 0 w 1637442"/>
              <a:gd name="TY0" fmla="*/ 0 h 1643418"/>
              <a:gd name="TX1" fmla="*/ 1637441 w 1637442"/>
              <a:gd name="TY1" fmla="*/ 0 h 1643418"/>
              <a:gd name="TX2" fmla="*/ 1637441 w 1637442"/>
              <a:gd name="TY2" fmla="*/ 1643417 h 1643418"/>
              <a:gd name="TX3" fmla="*/ 0 w 1637442"/>
              <a:gd name="TY3" fmla="*/ 1643417 h 1643418"/>
              <a:gd name="TX4" fmla="*/ 0 w 1637442"/>
              <a:gd name="TY4" fmla="*/ 0 h 1643418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637442" h="1643418">
                <a:moveTo>
                  <a:pt x="0" y="0"/>
                </a:moveTo>
                <a:lnTo>
                  <a:pt x="1637441" y="0"/>
                </a:lnTo>
                <a:lnTo>
                  <a:pt x="1637441" y="1643417"/>
                </a:lnTo>
                <a:lnTo>
                  <a:pt x="0" y="16434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05510" y="335915"/>
            <a:ext cx="16436340" cy="1906905"/>
            <a:chOff x="905510" y="33591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33591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0"/>
          <p:cNvSpPr txBox="1"/>
          <p:nvPr/>
        </p:nvSpPr>
        <p:spPr>
          <a:xfrm>
            <a:off x="1271270" y="59372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1-1</a:t>
            </a: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9000" dirty="0" err="1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주제선정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891540" y="2573655"/>
            <a:ext cx="8044815" cy="1609090"/>
            <a:chOff x="891540" y="2573655"/>
            <a:chExt cx="8044815" cy="1609090"/>
          </a:xfrm>
        </p:grpSpPr>
        <p:grpSp>
          <p:nvGrpSpPr>
            <p:cNvPr id="3" name="Group 3"/>
            <p:cNvGrpSpPr/>
            <p:nvPr/>
          </p:nvGrpSpPr>
          <p:grpSpPr>
            <a:xfrm>
              <a:off x="891540" y="2573655"/>
              <a:ext cx="8044815" cy="1609090"/>
              <a:chOff x="891540" y="2573655"/>
              <a:chExt cx="8044815" cy="16090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891540" y="2573655"/>
                <a:ext cx="8044815" cy="1609090"/>
              </a:xfrm>
              <a:custGeom>
                <a:avLst/>
                <a:gdLst/>
                <a:ahLst/>
                <a:cxnLst/>
                <a:rect l="l" t="t" r="r" b="b"/>
                <a:pathLst>
                  <a:path w="5996027" h="2465035">
                    <a:moveTo>
                      <a:pt x="0" y="0"/>
                    </a:moveTo>
                    <a:lnTo>
                      <a:pt x="5996027" y="0"/>
                    </a:lnTo>
                    <a:lnTo>
                      <a:pt x="5996027" y="2465035"/>
                    </a:lnTo>
                    <a:lnTo>
                      <a:pt x="0" y="2465035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EEEEEE"/>
                </a:solidFill>
              </a:ln>
            </p:spPr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080" y="2797810"/>
              <a:ext cx="7497445" cy="1082040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66" name="그룹 65"/>
          <p:cNvGrpSpPr/>
          <p:nvPr/>
        </p:nvGrpSpPr>
        <p:grpSpPr>
          <a:xfrm>
            <a:off x="891540" y="4511040"/>
            <a:ext cx="8046085" cy="1609090"/>
            <a:chOff x="891540" y="4511040"/>
            <a:chExt cx="8046085" cy="1609090"/>
          </a:xfrm>
        </p:grpSpPr>
        <p:grpSp>
          <p:nvGrpSpPr>
            <p:cNvPr id="63" name="Group 3"/>
            <p:cNvGrpSpPr/>
            <p:nvPr/>
          </p:nvGrpSpPr>
          <p:grpSpPr>
            <a:xfrm>
              <a:off x="891540" y="4511040"/>
              <a:ext cx="8046085" cy="1609090"/>
              <a:chOff x="891540" y="4511040"/>
              <a:chExt cx="8046085" cy="1609090"/>
            </a:xfrm>
          </p:grpSpPr>
          <p:sp>
            <p:nvSpPr>
              <p:cNvPr id="64" name="Freeform 4"/>
              <p:cNvSpPr/>
              <p:nvPr/>
            </p:nvSpPr>
            <p:spPr>
              <a:xfrm>
                <a:off x="891540" y="4511040"/>
                <a:ext cx="8046085" cy="1609090"/>
              </a:xfrm>
              <a:custGeom>
                <a:avLst/>
                <a:gdLst/>
                <a:ahLst/>
                <a:cxnLst/>
                <a:rect l="l" t="t" r="r" b="b"/>
                <a:pathLst>
                  <a:path w="5996027" h="2465035">
                    <a:moveTo>
                      <a:pt x="0" y="0"/>
                    </a:moveTo>
                    <a:lnTo>
                      <a:pt x="5996027" y="0"/>
                    </a:lnTo>
                    <a:lnTo>
                      <a:pt x="5996027" y="2465035"/>
                    </a:lnTo>
                    <a:lnTo>
                      <a:pt x="0" y="2465035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EEEEEE"/>
                </a:solidFill>
              </a:ln>
            </p:spPr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6210" y="4711700"/>
              <a:ext cx="6954520" cy="1074420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71" name="그룹 70"/>
          <p:cNvGrpSpPr/>
          <p:nvPr/>
        </p:nvGrpSpPr>
        <p:grpSpPr>
          <a:xfrm>
            <a:off x="891540" y="6448425"/>
            <a:ext cx="8046085" cy="1609090"/>
            <a:chOff x="891540" y="6448425"/>
            <a:chExt cx="8046085" cy="1609090"/>
          </a:xfrm>
        </p:grpSpPr>
        <p:sp>
          <p:nvSpPr>
            <p:cNvPr id="69" name="Freeform 4"/>
            <p:cNvSpPr/>
            <p:nvPr/>
          </p:nvSpPr>
          <p:spPr>
            <a:xfrm>
              <a:off x="891540" y="6448425"/>
              <a:ext cx="8046085" cy="1609090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EEEEEE"/>
              </a:solidFill>
            </a:ln>
          </p:spPr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165" y="6667500"/>
              <a:ext cx="6992620" cy="1037590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70" name="그룹 69"/>
          <p:cNvGrpSpPr/>
          <p:nvPr/>
        </p:nvGrpSpPr>
        <p:grpSpPr>
          <a:xfrm>
            <a:off x="891540" y="8385810"/>
            <a:ext cx="8046085" cy="1609090"/>
            <a:chOff x="891540" y="8385810"/>
            <a:chExt cx="8046085" cy="1609090"/>
          </a:xfrm>
        </p:grpSpPr>
        <p:sp>
          <p:nvSpPr>
            <p:cNvPr id="68" name="Freeform 4"/>
            <p:cNvSpPr/>
            <p:nvPr/>
          </p:nvSpPr>
          <p:spPr>
            <a:xfrm>
              <a:off x="891540" y="8385810"/>
              <a:ext cx="8046085" cy="1609090"/>
            </a:xfrm>
            <a:custGeom>
              <a:avLst/>
              <a:gdLst/>
              <a:ahLst/>
              <a:cxnLst/>
              <a:rect l="l" t="t" r="r" b="b"/>
              <a:pathLst>
                <a:path w="5996027" h="2465035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EEEEEE"/>
              </a:solidFill>
            </a:ln>
          </p:spPr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8750" y="8586470"/>
              <a:ext cx="6935470" cy="1096645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9303385" y="3557270"/>
            <a:ext cx="8038465" cy="1269365"/>
            <a:chOff x="9303385" y="3557270"/>
            <a:chExt cx="8038465" cy="1269365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9303385" y="3557270"/>
              <a:ext cx="8038465" cy="1269365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>
              <a:solidFill>
                <a:srgbClr val="EEEE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9716770" y="3922395"/>
              <a:ext cx="7324090" cy="538480"/>
              <a:chOff x="9716770" y="3922395"/>
              <a:chExt cx="7324090" cy="538480"/>
            </a:xfrm>
          </p:grpSpPr>
          <p:sp>
            <p:nvSpPr>
              <p:cNvPr id="73" name="TextBox 12"/>
              <p:cNvSpPr txBox="1"/>
              <p:nvPr/>
            </p:nvSpPr>
            <p:spPr>
              <a:xfrm>
                <a:off x="10100945" y="3922395"/>
                <a:ext cx="6940550" cy="5384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199"/>
                  </a:lnSpc>
                </a:pPr>
                <a:r>
                  <a:rPr lang="ko-KR" altLang="en-US" sz="2999" dirty="0" err="1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국민생선</a:t>
                </a:r>
                <a:r>
                  <a:rPr lang="ko-KR" altLang="en-US" sz="2999" dirty="0" smtClean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 고등어의 어획량 감소</a:t>
                </a:r>
                <a:endParaRPr lang="en-US" altLang="ko-KR" sz="2999" dirty="0" smtClean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74" name="Group 13"/>
              <p:cNvGrpSpPr/>
              <p:nvPr/>
            </p:nvGrpSpPr>
            <p:grpSpPr>
              <a:xfrm flipV="1">
                <a:off x="9716770" y="4053840"/>
                <a:ext cx="259080" cy="259080"/>
                <a:chOff x="9716770" y="4053840"/>
                <a:chExt cx="259080" cy="259080"/>
              </a:xfrm>
            </p:grpSpPr>
            <p:sp>
              <p:nvSpPr>
                <p:cNvPr id="75" name="Freeform 14"/>
                <p:cNvSpPr/>
                <p:nvPr/>
              </p:nvSpPr>
              <p:spPr>
                <a:xfrm>
                  <a:off x="9716770" y="4053840"/>
                  <a:ext cx="259080" cy="259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</p:sp>
          </p:grpSp>
        </p:grpSp>
      </p:grpSp>
      <p:grpSp>
        <p:nvGrpSpPr>
          <p:cNvPr id="8" name="그룹 7"/>
          <p:cNvGrpSpPr/>
          <p:nvPr/>
        </p:nvGrpSpPr>
        <p:grpSpPr>
          <a:xfrm>
            <a:off x="9303385" y="5490210"/>
            <a:ext cx="8038465" cy="1269365"/>
            <a:chOff x="9303385" y="5490210"/>
            <a:chExt cx="8038465" cy="1269365"/>
          </a:xfrm>
        </p:grpSpPr>
        <p:sp>
          <p:nvSpPr>
            <p:cNvPr id="25" name="모서리가 둥근 직사각형 24"/>
            <p:cNvSpPr>
              <a:spLocks/>
            </p:cNvSpPr>
            <p:nvPr/>
          </p:nvSpPr>
          <p:spPr>
            <a:xfrm>
              <a:off x="9303385" y="5490210"/>
              <a:ext cx="8039100" cy="127000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9716770" y="5856605"/>
              <a:ext cx="7324725" cy="532765"/>
              <a:chOff x="9716770" y="5856605"/>
              <a:chExt cx="7324725" cy="532765"/>
            </a:xfrm>
          </p:grpSpPr>
          <p:sp>
            <p:nvSpPr>
              <p:cNvPr id="27" name="TextBox 12"/>
              <p:cNvSpPr txBox="1">
                <a:spLocks/>
              </p:cNvSpPr>
              <p:nvPr/>
            </p:nvSpPr>
            <p:spPr>
              <a:xfrm>
                <a:off x="10100945" y="5856605"/>
                <a:ext cx="6941185" cy="533400"/>
              </a:xfrm>
              <a:prstGeom prst="rect">
                <a:avLst/>
              </a:prstGeom>
            </p:spPr>
            <p:txBody>
              <a:bodyPr vert="horz" wrap="square" lIns="0" tIns="0" rIns="0" bIns="0" numCol="1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r>
                  <a:rPr lang="ko-KR" altLang="en-US" sz="2995">
                    <a:latin typeface="HY견고딕" charset="0"/>
                    <a:ea typeface="HY견고딕" charset="0"/>
                  </a:rPr>
                  <a:t>가격 증가는 어획량 감소 원인</a:t>
                </a:r>
                <a:r>
                  <a:rPr lang="en-US" altLang="ko-KR" sz="2995">
                    <a:latin typeface="HY견고딕" charset="0"/>
                    <a:ea typeface="HY견고딕" charset="0"/>
                  </a:rPr>
                  <a:t>?</a:t>
                </a:r>
                <a:endParaRPr lang="ko-KR" altLang="en-US" sz="2995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29" name="Group 13"/>
              <p:cNvGrpSpPr/>
              <p:nvPr/>
            </p:nvGrpSpPr>
            <p:grpSpPr>
              <a:xfrm>
                <a:off x="9716770" y="5988050"/>
                <a:ext cx="259080" cy="259080"/>
                <a:chOff x="9716770" y="5988050"/>
                <a:chExt cx="259080" cy="259080"/>
              </a:xfrm>
            </p:grpSpPr>
            <p:sp>
              <p:nvSpPr>
                <p:cNvPr id="30" name="Freeform 14"/>
                <p:cNvSpPr>
                  <a:spLocks/>
                </p:cNvSpPr>
                <p:nvPr/>
              </p:nvSpPr>
              <p:spPr>
                <a:xfrm rot="21600000" flipV="1">
                  <a:off x="9716770" y="5988050"/>
                  <a:ext cx="259715" cy="259715"/>
                </a:xfrm>
                <a:custGeom>
                  <a:avLst/>
                  <a:gdLst>
                    <a:gd name="TX0" fmla="*/ 3175000 w 6350001"/>
                    <a:gd name="TY0" fmla="*/ 0 h 6350001"/>
                    <a:gd name="TX1" fmla="*/ 0 w 6350001"/>
                    <a:gd name="TY1" fmla="*/ 3175000 h 6350001"/>
                    <a:gd name="TX2" fmla="*/ 3175000 w 6350001"/>
                    <a:gd name="TY2" fmla="*/ 6350000 h 6350001"/>
                    <a:gd name="TX3" fmla="*/ 6350000 w 6350001"/>
                    <a:gd name="TY3" fmla="*/ 3175000 h 6350001"/>
                    <a:gd name="TX4" fmla="*/ 3175000 w 6350001"/>
                    <a:gd name="TY4" fmla="*/ 0 h 6350001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1" h="6350001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vert="horz" wrap="square" lIns="0" tIns="0" rIns="0" bIns="0" anchor="t">
                  <a:noAutofit/>
                </a:bodyPr>
                <a:lstStyle/>
                <a:p>
                  <a:pPr marL="0" indent="0"/>
                  <a:endParaRPr lang="ko-KR" altLang="en-US"/>
                </a:p>
              </p:txBody>
            </p:sp>
          </p:grpSp>
        </p:grpSp>
      </p:grpSp>
      <p:grpSp>
        <p:nvGrpSpPr>
          <p:cNvPr id="9" name="그룹 8"/>
          <p:cNvGrpSpPr/>
          <p:nvPr/>
        </p:nvGrpSpPr>
        <p:grpSpPr>
          <a:xfrm>
            <a:off x="9303385" y="7423150"/>
            <a:ext cx="8038465" cy="1269365"/>
            <a:chOff x="9303385" y="7423150"/>
            <a:chExt cx="8038465" cy="1269365"/>
          </a:xfrm>
        </p:grpSpPr>
        <p:sp>
          <p:nvSpPr>
            <p:cNvPr id="31" name="모서리가 둥근 직사각형 30"/>
            <p:cNvSpPr>
              <a:spLocks/>
            </p:cNvSpPr>
            <p:nvPr/>
          </p:nvSpPr>
          <p:spPr>
            <a:xfrm>
              <a:off x="9303385" y="7423150"/>
              <a:ext cx="8039100" cy="1270000"/>
            </a:xfrm>
            <a:prstGeom prst="roundRect">
              <a:avLst>
                <a:gd name="adj" fmla="val 11820"/>
              </a:avLst>
            </a:prstGeom>
            <a:solidFill>
              <a:schemeClr val="bg1"/>
            </a:solidFill>
            <a:ln w="25400" cap="flat" cmpd="sng">
              <a:solidFill>
                <a:srgbClr val="EEEEEE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9716770" y="7789545"/>
              <a:ext cx="7324725" cy="532765"/>
              <a:chOff x="9716770" y="7789545"/>
              <a:chExt cx="7324725" cy="532765"/>
            </a:xfrm>
          </p:grpSpPr>
          <p:sp>
            <p:nvSpPr>
              <p:cNvPr id="34" name="TextBox 12"/>
              <p:cNvSpPr txBox="1">
                <a:spLocks/>
              </p:cNvSpPr>
              <p:nvPr/>
            </p:nvSpPr>
            <p:spPr>
              <a:xfrm>
                <a:off x="10100945" y="7789545"/>
                <a:ext cx="6941185" cy="533400"/>
              </a:xfrm>
              <a:prstGeom prst="rect">
                <a:avLst/>
              </a:prstGeom>
            </p:spPr>
            <p:txBody>
              <a:bodyPr vert="horz" wrap="square" lIns="0" tIns="0" rIns="0" bIns="0" numCol="1" anchor="t">
                <a:spAutoFit/>
              </a:bodyPr>
              <a:lstStyle/>
              <a:p>
                <a:pPr marL="0" indent="0">
                  <a:lnSpc>
                    <a:spcPts val="4199"/>
                  </a:lnSpc>
                  <a:buFontTx/>
                  <a:buNone/>
                </a:pPr>
                <a:endParaRPr lang="ko-KR" altLang="en-US" sz="2995"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35" name="Group 13"/>
              <p:cNvGrpSpPr/>
              <p:nvPr/>
            </p:nvGrpSpPr>
            <p:grpSpPr>
              <a:xfrm>
                <a:off x="9716770" y="7920355"/>
                <a:ext cx="259080" cy="259080"/>
                <a:chOff x="9716770" y="7920355"/>
                <a:chExt cx="259080" cy="259080"/>
              </a:xfrm>
            </p:grpSpPr>
            <p:sp>
              <p:nvSpPr>
                <p:cNvPr id="36" name="Freeform 14"/>
                <p:cNvSpPr>
                  <a:spLocks/>
                </p:cNvSpPr>
                <p:nvPr/>
              </p:nvSpPr>
              <p:spPr>
                <a:xfrm rot="21600000" flipV="1">
                  <a:off x="9716770" y="7920355"/>
                  <a:ext cx="259715" cy="259715"/>
                </a:xfrm>
                <a:custGeom>
                  <a:avLst/>
                  <a:gdLst>
                    <a:gd name="TX0" fmla="*/ 3175000 w 6350001"/>
                    <a:gd name="TY0" fmla="*/ 0 h 6350001"/>
                    <a:gd name="TX1" fmla="*/ 0 w 6350001"/>
                    <a:gd name="TY1" fmla="*/ 3175000 h 6350001"/>
                    <a:gd name="TX2" fmla="*/ 3175000 w 6350001"/>
                    <a:gd name="TY2" fmla="*/ 6350000 h 6350001"/>
                    <a:gd name="TX3" fmla="*/ 6350000 w 6350001"/>
                    <a:gd name="TY3" fmla="*/ 3175000 h 6350001"/>
                    <a:gd name="TX4" fmla="*/ 3175000 w 6350001"/>
                    <a:gd name="TY4" fmla="*/ 0 h 6350001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6350001" h="6350001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</p:spPr>
              <p:txBody>
                <a:bodyPr vert="horz" wrap="square" lIns="0" tIns="0" rIns="0" bIns="0" anchor="t">
                  <a:noAutofit/>
                </a:bodyPr>
                <a:lstStyle/>
                <a:p>
                  <a:pPr marL="0" indent="0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397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4" name="Freeform 4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>
            <a:spLocks/>
          </p:cNvSpPr>
          <p:nvPr/>
        </p:nvSpPr>
        <p:spPr>
          <a:xfrm>
            <a:off x="905510" y="2924175"/>
            <a:ext cx="16436975" cy="7093585"/>
          </a:xfrm>
          <a:custGeom>
            <a:avLst/>
            <a:gdLst>
              <a:gd name="TX0" fmla="*/ 0 w 5996028"/>
              <a:gd name="TY0" fmla="*/ 0 h 2104517"/>
              <a:gd name="TX1" fmla="*/ 5996027 w 5996028"/>
              <a:gd name="TY1" fmla="*/ 0 h 2104517"/>
              <a:gd name="TX2" fmla="*/ 5996027 w 5996028"/>
              <a:gd name="TY2" fmla="*/ 2104516 h 2104517"/>
              <a:gd name="TX3" fmla="*/ 0 w 5996028"/>
              <a:gd name="TY3" fmla="*/ 2104516 h 210451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5996028" h="2104517">
                <a:moveTo>
                  <a:pt x="0" y="0"/>
                </a:moveTo>
                <a:lnTo>
                  <a:pt x="5996027" y="0"/>
                </a:lnTo>
                <a:lnTo>
                  <a:pt x="5996027" y="2104516"/>
                </a:lnTo>
                <a:lnTo>
                  <a:pt x="0" y="2104516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37160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41110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351895" y="3386455"/>
            <a:ext cx="5554345" cy="5554345"/>
          </a:xfrm>
          <a:prstGeom prst="ellipse">
            <a:avLst/>
          </a:prstGeom>
          <a:solidFill>
            <a:schemeClr val="accent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7780" y="915670"/>
            <a:ext cx="1207452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1-2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 발 환 경</a:t>
            </a:r>
          </a:p>
        </p:txBody>
      </p:sp>
      <p:sp>
        <p:nvSpPr>
          <p:cNvPr id="9" name="Freeform 9"/>
          <p:cNvSpPr/>
          <p:nvPr/>
        </p:nvSpPr>
        <p:spPr>
          <a:xfrm>
            <a:off x="-1793240" y="8491855"/>
            <a:ext cx="4585335" cy="162560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41794">
            <a:off x="8923020" y="-179070"/>
            <a:ext cx="441325" cy="633095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945" y="3867150"/>
            <a:ext cx="1400175" cy="5340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050" y="4754245"/>
            <a:ext cx="2819400" cy="28194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45" y="6272530"/>
            <a:ext cx="1565275" cy="7829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3862705"/>
            <a:ext cx="1638935" cy="8191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585" y="7741285"/>
            <a:ext cx="978535" cy="9785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4813935"/>
            <a:ext cx="2414270" cy="26987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10" y="5847080"/>
            <a:ext cx="1296670" cy="10356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55" y="4570095"/>
            <a:ext cx="3187065" cy="31870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30" y="4146550"/>
            <a:ext cx="897890" cy="8978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225" y="8148955"/>
            <a:ext cx="1651635" cy="16516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10" y="7253605"/>
            <a:ext cx="1845945" cy="7727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85" y="7346950"/>
            <a:ext cx="1739265" cy="6794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4714240"/>
            <a:ext cx="3015615" cy="688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65" y="4782185"/>
            <a:ext cx="1162050" cy="5524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95" y="7454900"/>
            <a:ext cx="1406525" cy="79121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10" y="63442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30" y="5085715"/>
            <a:ext cx="1066800" cy="7556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682865"/>
            <a:ext cx="1673860" cy="55816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4" t="34874" r="20856" b="30252"/>
          <a:stretch/>
        </p:blipFill>
        <p:spPr>
          <a:xfrm>
            <a:off x="14059535" y="3843020"/>
            <a:ext cx="1409065" cy="84391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715" y="6447790"/>
            <a:ext cx="1647825" cy="3683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30" y="3721735"/>
            <a:ext cx="1614170" cy="9925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5328285"/>
            <a:ext cx="504190" cy="66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490" y="3238500"/>
            <a:ext cx="15795020" cy="3535020"/>
            <a:chOff x="0" y="0"/>
            <a:chExt cx="5762066" cy="128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197855" y="4310685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r>
              <a:rPr lang="en-US" sz="90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9000" dirty="0" err="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구성도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7"/>
          <p:cNvSpPr/>
          <p:nvPr/>
        </p:nvSpPr>
        <p:spPr>
          <a:xfrm>
            <a:off x="13313828" y="5447630"/>
            <a:ext cx="5070977" cy="4831257"/>
          </a:xfrm>
          <a:custGeom>
            <a:avLst/>
            <a:gdLst/>
            <a:ahLst/>
            <a:cxnLst/>
            <a:rect l="l" t="t" r="r" b="b"/>
            <a:pathLst>
              <a:path w="1999180" h="1904673">
                <a:moveTo>
                  <a:pt x="0" y="0"/>
                </a:moveTo>
                <a:lnTo>
                  <a:pt x="1999180" y="0"/>
                </a:lnTo>
                <a:lnTo>
                  <a:pt x="1999180" y="1904673"/>
                </a:lnTo>
                <a:lnTo>
                  <a:pt x="0" y="1904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510" y="2961005"/>
            <a:ext cx="16436340" cy="6757035"/>
            <a:chOff x="905510" y="2961005"/>
            <a:chExt cx="16436340" cy="6757035"/>
          </a:xfrm>
        </p:grpSpPr>
        <p:sp>
          <p:nvSpPr>
            <p:cNvPr id="4" name="Freeform 4"/>
            <p:cNvSpPr>
              <a:spLocks/>
            </p:cNvSpPr>
            <p:nvPr/>
          </p:nvSpPr>
          <p:spPr>
            <a:xfrm>
              <a:off x="905510" y="2961005"/>
              <a:ext cx="16436975" cy="6757670"/>
            </a:xfrm>
            <a:custGeom>
              <a:avLst/>
              <a:gdLst>
                <a:gd name="TX0" fmla="*/ 0 w 5996028"/>
                <a:gd name="TY0" fmla="*/ 0 h 2465036"/>
                <a:gd name="TX1" fmla="*/ 5996027 w 5996028"/>
                <a:gd name="TY1" fmla="*/ 0 h 2465036"/>
                <a:gd name="TX2" fmla="*/ 5996027 w 5996028"/>
                <a:gd name="TY2" fmla="*/ 2465035 h 2465036"/>
                <a:gd name="TX3" fmla="*/ 0 w 5996028"/>
                <a:gd name="TY3" fmla="*/ 2465035 h 246503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</a:cxnLst>
              <a:rect l="l" t="t" r="r" b="b"/>
              <a:pathLst>
                <a:path w="5996028" h="2465036">
                  <a:moveTo>
                    <a:pt x="0" y="0"/>
                  </a:moveTo>
                  <a:lnTo>
                    <a:pt x="5996027" y="0"/>
                  </a:lnTo>
                  <a:lnTo>
                    <a:pt x="5996027" y="2465035"/>
                  </a:lnTo>
                  <a:lnTo>
                    <a:pt x="0" y="2465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510" y="657225"/>
            <a:ext cx="16436340" cy="1906905"/>
            <a:chOff x="905510" y="657225"/>
            <a:chExt cx="16436340" cy="1906905"/>
          </a:xfrm>
        </p:grpSpPr>
        <p:sp>
          <p:nvSpPr>
            <p:cNvPr id="6" name="Freeform 6"/>
            <p:cNvSpPr/>
            <p:nvPr/>
          </p:nvSpPr>
          <p:spPr>
            <a:xfrm>
              <a:off x="905510" y="657225"/>
              <a:ext cx="16436340" cy="1906905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4918075"/>
            <a:ext cx="1800225" cy="7029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3741420"/>
            <a:ext cx="1800225" cy="7537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5" y="7322185"/>
            <a:ext cx="1800225" cy="410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0" y="6043930"/>
            <a:ext cx="1800225" cy="85598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162300" y="411861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62300" y="525018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162300" y="638175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162300" y="7513320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000500" y="4104640"/>
            <a:ext cx="0" cy="45408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162300" y="8645525"/>
            <a:ext cx="838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155940"/>
            <a:ext cx="1614170" cy="992505"/>
          </a:xfrm>
          <a:prstGeom prst="rect">
            <a:avLst/>
          </a:prstGeom>
        </p:spPr>
      </p:pic>
      <p:sp>
        <p:nvSpPr>
          <p:cNvPr id="31" name="TextBox 20"/>
          <p:cNvSpPr txBox="1"/>
          <p:nvPr/>
        </p:nvSpPr>
        <p:spPr>
          <a:xfrm>
            <a:off x="1271270" y="915035"/>
            <a:ext cx="128327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시스템 구성도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6"/>
          <a:stretch/>
        </p:blipFill>
        <p:spPr>
          <a:xfrm>
            <a:off x="7697470" y="5960110"/>
            <a:ext cx="1205230" cy="89471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000500" y="6381750"/>
            <a:ext cx="1181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35" y="5165090"/>
            <a:ext cx="1087120" cy="10871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310" y="6610985"/>
            <a:ext cx="999490" cy="11525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225" y="5661660"/>
            <a:ext cx="1278255" cy="12782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18840" y="6562725"/>
            <a:ext cx="2455545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6553200" y="6407150"/>
            <a:ext cx="9613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7703820" y="4746625"/>
            <a:ext cx="5783580" cy="3242310"/>
          </a:xfrm>
          <a:prstGeom prst="round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80" y="6301105"/>
            <a:ext cx="1565275" cy="7829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640" y="4746625"/>
            <a:ext cx="1638935" cy="8191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505" y="7157085"/>
            <a:ext cx="767715" cy="5759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25" y="5576570"/>
            <a:ext cx="1066800" cy="7556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65" y="7054215"/>
            <a:ext cx="504190" cy="669925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>
            <a:off x="89154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3300" y="4032885"/>
            <a:ext cx="663575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전처리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Model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학습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 </a:t>
            </a: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예측결과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저장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1135380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3836650" y="6353175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385" y="4891405"/>
            <a:ext cx="2819400" cy="28194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4143990" y="8002905"/>
            <a:ext cx="304419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React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가시화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490" y="3238500"/>
            <a:ext cx="15795020" cy="3535020"/>
            <a:chOff x="0" y="0"/>
            <a:chExt cx="5762066" cy="128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7"/>
          <p:cNvSpPr txBox="1"/>
          <p:nvPr/>
        </p:nvSpPr>
        <p:spPr>
          <a:xfrm>
            <a:off x="2197855" y="3542630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 석 과 정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53925" y="4967910"/>
            <a:ext cx="4592563" cy="495300"/>
            <a:chOff x="0" y="-50800"/>
            <a:chExt cx="6123417" cy="660400"/>
          </a:xfrm>
        </p:grpSpPr>
        <p:sp>
          <p:nvSpPr>
            <p:cNvPr id="12" name="TextBox 11"/>
            <p:cNvSpPr txBox="1"/>
            <p:nvPr/>
          </p:nvSpPr>
          <p:spPr>
            <a:xfrm>
              <a:off x="0" y="-9525"/>
              <a:ext cx="68236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2363" y="-50800"/>
              <a:ext cx="5441054" cy="62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수집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253925" y="5744188"/>
            <a:ext cx="4592563" cy="495300"/>
            <a:chOff x="0" y="-50800"/>
            <a:chExt cx="6123417" cy="660400"/>
          </a:xfrm>
        </p:grpSpPr>
        <p:sp>
          <p:nvSpPr>
            <p:cNvPr id="15" name="TextBox 14"/>
            <p:cNvSpPr txBox="1"/>
            <p:nvPr/>
          </p:nvSpPr>
          <p:spPr>
            <a:xfrm>
              <a:off x="0" y="-9525"/>
              <a:ext cx="68236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2363" y="-50800"/>
              <a:ext cx="5441054" cy="62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분석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0" name="Group 10"/>
          <p:cNvGrpSpPr/>
          <p:nvPr/>
        </p:nvGrpSpPr>
        <p:grpSpPr>
          <a:xfrm>
            <a:off x="9677400" y="4967910"/>
            <a:ext cx="4592563" cy="495300"/>
            <a:chOff x="0" y="-50800"/>
            <a:chExt cx="6123417" cy="660400"/>
          </a:xfrm>
        </p:grpSpPr>
        <p:sp>
          <p:nvSpPr>
            <p:cNvPr id="21" name="TextBox 20"/>
            <p:cNvSpPr txBox="1"/>
            <p:nvPr/>
          </p:nvSpPr>
          <p:spPr>
            <a:xfrm>
              <a:off x="0" y="-9525"/>
              <a:ext cx="68236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2.</a:t>
              </a:r>
              <a:endParaRPr lang="en-US" sz="30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2363" y="-50800"/>
              <a:ext cx="5441054" cy="625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ko-KR" altLang="en-US" sz="2999" dirty="0" smtClean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전처리</a:t>
              </a:r>
              <a:endParaRPr lang="en-US" sz="2999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3" name="Freeform 13"/>
          <p:cNvSpPr/>
          <p:nvPr/>
        </p:nvSpPr>
        <p:spPr>
          <a:xfrm>
            <a:off x="0" y="5295900"/>
            <a:ext cx="4542403" cy="4976735"/>
          </a:xfrm>
          <a:custGeom>
            <a:avLst/>
            <a:gdLst/>
            <a:ahLst/>
            <a:cxnLst/>
            <a:rect l="l" t="t" r="r" b="b"/>
            <a:pathLst>
              <a:path w="1889198" h="2069838">
                <a:moveTo>
                  <a:pt x="0" y="0"/>
                </a:moveTo>
                <a:lnTo>
                  <a:pt x="1889197" y="0"/>
                </a:lnTo>
                <a:lnTo>
                  <a:pt x="1889197" y="2069838"/>
                </a:lnTo>
                <a:lnTo>
                  <a:pt x="0" y="2069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5"/>
          <p:cNvSpPr/>
          <p:nvPr/>
        </p:nvSpPr>
        <p:spPr>
          <a:xfrm>
            <a:off x="13834343" y="5330201"/>
            <a:ext cx="4453657" cy="4918699"/>
          </a:xfrm>
          <a:custGeom>
            <a:avLst/>
            <a:gdLst/>
            <a:ahLst/>
            <a:cxnLst/>
            <a:rect l="l" t="t" r="r" b="b"/>
            <a:pathLst>
              <a:path w="2084335" h="2301977">
                <a:moveTo>
                  <a:pt x="0" y="0"/>
                </a:moveTo>
                <a:lnTo>
                  <a:pt x="2084335" y="0"/>
                </a:lnTo>
                <a:lnTo>
                  <a:pt x="2084335" y="2301977"/>
                </a:lnTo>
                <a:lnTo>
                  <a:pt x="0" y="23019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559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16444937" cy="1906519"/>
            <a:chOff x="0" y="0"/>
            <a:chExt cx="5999157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917134"/>
            <a:ext cx="5135310" cy="5757653"/>
            <a:chOff x="0" y="0"/>
            <a:chExt cx="1873375" cy="21004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393239" y="2917134"/>
            <a:ext cx="5461493" cy="5757653"/>
            <a:chOff x="0" y="0"/>
            <a:chExt cx="1992367" cy="21004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2367" cy="2100407"/>
            </a:xfrm>
            <a:custGeom>
              <a:avLst/>
              <a:gdLst/>
              <a:ahLst/>
              <a:cxnLst/>
              <a:rect l="l" t="t" r="r" b="b"/>
              <a:pathLst>
                <a:path w="1992367" h="210040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215122" y="2917134"/>
            <a:ext cx="5135310" cy="5757653"/>
            <a:chOff x="0" y="0"/>
            <a:chExt cx="1873375" cy="21004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3375" cy="2100407"/>
            </a:xfrm>
            <a:custGeom>
              <a:avLst/>
              <a:gdLst/>
              <a:ahLst/>
              <a:cxnLst/>
              <a:rect l="l" t="t" r="r" b="b"/>
              <a:pathLst>
                <a:path w="1873375" h="2100407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71113" y="5143500"/>
            <a:ext cx="4404073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</a:t>
            </a:r>
            <a:r>
              <a:rPr lang="en-US" altLang="ko-KR" sz="2199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갈치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참조기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생산량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KAMIS</a:t>
            </a:r>
            <a:endParaRPr lang="en-US" sz="2199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부산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경남지역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고등어 일별 산지 가격 수집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23192" y="-16682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71113" y="915139"/>
            <a:ext cx="1283239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3-1</a:t>
            </a:r>
            <a:r>
              <a:rPr 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90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en-US" sz="90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3" y="3715190"/>
            <a:ext cx="2520000" cy="10548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52" y="3597224"/>
            <a:ext cx="2520000" cy="11980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68" y="3750500"/>
            <a:ext cx="2520000" cy="98417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56" y="3954917"/>
            <a:ext cx="2520000" cy="57534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200" y="3468042"/>
            <a:ext cx="2520000" cy="1549092"/>
          </a:xfrm>
          <a:prstGeom prst="rect">
            <a:avLst/>
          </a:prstGeom>
        </p:spPr>
      </p:pic>
      <p:sp>
        <p:nvSpPr>
          <p:cNvPr id="29" name="TextBox 13"/>
          <p:cNvSpPr txBox="1"/>
          <p:nvPr/>
        </p:nvSpPr>
        <p:spPr>
          <a:xfrm>
            <a:off x="6946300" y="5088090"/>
            <a:ext cx="4404073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한국해양자료센터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수심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30m &amp; 50m</a:t>
            </a:r>
            <a:endParaRPr lang="en-US" sz="2199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수온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염분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용존산소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월별 데이터 수집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기상청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2199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활용 일일 데이터 수집</a:t>
            </a:r>
            <a:endParaRPr lang="en-US" sz="2199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2616163" y="5953724"/>
            <a:ext cx="4404073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한국해양수산개발원</a:t>
            </a:r>
            <a:endParaRPr lang="en-US" altLang="ko-KR" sz="2199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국가별 고등어</a:t>
            </a:r>
            <a:endParaRPr lang="en-US" altLang="ko-KR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ts val="2859"/>
              </a:lnSpc>
            </a:pP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수입 </a:t>
            </a:r>
            <a:r>
              <a:rPr lang="en-US" altLang="ko-KR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2199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수출량 데이터 수집</a:t>
            </a:r>
            <a:endParaRPr lang="en-US" sz="2199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28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Pages>31</Pages>
  <Words>495</Words>
  <Characters>0</Characters>
  <Application>Microsoft Office PowerPoint</Application>
  <DocSecurity>0</DocSecurity>
  <PresentationFormat>사용자 지정</PresentationFormat>
  <Lines>0</Lines>
  <Paragraphs>143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HY견고딕</vt:lpstr>
      <vt:lpstr>맑은 고딕</vt:lpstr>
      <vt:lpstr>Arial</vt:lpstr>
      <vt:lpstr>Calibri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dc:creator>it</dc:creator>
  <cp:lastModifiedBy>it</cp:lastModifiedBy>
  <cp:revision>7</cp:revision>
  <dcterms:modified xsi:type="dcterms:W3CDTF">2024-04-03T02:26:45Z</dcterms:modified>
  <cp:version>10.105.224.52366</cp:version>
</cp:coreProperties>
</file>